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Sen" panose="020B0604020202020204" charset="0"/>
      <p:regular r:id="rId35"/>
      <p:bold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jDeBfFAItzrY2lVVPgmMIYXtBt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0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0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9" name="Google Shape;19;p3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cxnSp>
        <p:nvCxnSpPr>
          <p:cNvPr id="22" name="Google Shape;22;p30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9"/>
          <p:cNvSpPr txBox="1">
            <a:spLocks noGrp="1"/>
          </p:cNvSpPr>
          <p:nvPr>
            <p:ph type="body" idx="1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86" name="Google Shape;86;p39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0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0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0"/>
          <p:cNvSpPr txBox="1">
            <a:spLocks noGrp="1"/>
          </p:cNvSpPr>
          <p:nvPr>
            <p:ph type="title"/>
          </p:nvPr>
        </p:nvSpPr>
        <p:spPr>
          <a:xfrm rot="5400000">
            <a:off x="7159401" y="1977801"/>
            <a:ext cx="575989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0"/>
          <p:cNvSpPr txBox="1">
            <a:spLocks noGrp="1"/>
          </p:cNvSpPr>
          <p:nvPr>
            <p:ph type="body" idx="1"/>
          </p:nvPr>
        </p:nvSpPr>
        <p:spPr>
          <a:xfrm rot="5400000">
            <a:off x="1825401" y="-574899"/>
            <a:ext cx="575989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4" name="Google Shape;94;p4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4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1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26" name="Google Shape;26;p3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2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2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2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2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cxnSp>
        <p:nvCxnSpPr>
          <p:cNvPr id="37" name="Google Shape;37;p32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3"/>
          <p:cNvSpPr txBox="1">
            <a:spLocks noGrp="1"/>
          </p:cNvSpPr>
          <p:nvPr>
            <p:ph type="body" idx="1"/>
          </p:nvPr>
        </p:nvSpPr>
        <p:spPr>
          <a:xfrm>
            <a:off x="1097278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1" name="Google Shape;41;p33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2" name="Google Shape;42;p33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4"/>
          <p:cNvSpPr txBox="1"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34"/>
          <p:cNvSpPr txBox="1">
            <a:spLocks noGrp="1"/>
          </p:cNvSpPr>
          <p:nvPr>
            <p:ph type="body" idx="2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9" name="Google Shape;49;p34"/>
          <p:cNvSpPr txBox="1">
            <a:spLocks noGrp="1"/>
          </p:cNvSpPr>
          <p:nvPr>
            <p:ph type="body" idx="3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34"/>
          <p:cNvSpPr txBox="1">
            <a:spLocks noGrp="1"/>
          </p:cNvSpPr>
          <p:nvPr>
            <p:ph type="body" idx="4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1" name="Google Shape;51;p34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4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6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6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6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37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37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7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0" name="Google Shape;70;p37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7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7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8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8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8"/>
          <p:cNvSpPr>
            <a:spLocks noGrp="1"/>
          </p:cNvSpPr>
          <p:nvPr>
            <p:ph type="pic" idx="2"/>
          </p:nvPr>
        </p:nvSpPr>
        <p:spPr>
          <a:xfrm>
            <a:off x="15" y="0"/>
            <a:ext cx="12191985" cy="4915076"/>
          </a:xfrm>
          <a:prstGeom prst="rect">
            <a:avLst/>
          </a:prstGeom>
          <a:solidFill>
            <a:srgbClr val="D7D0C0"/>
          </a:solidFill>
          <a:ln>
            <a:noFill/>
          </a:ln>
        </p:spPr>
      </p:sp>
      <p:sp>
        <p:nvSpPr>
          <p:cNvPr id="79" name="Google Shape;79;p38"/>
          <p:cNvSpPr txBox="1">
            <a:spLocks noGrp="1"/>
          </p:cNvSpPr>
          <p:nvPr>
            <p:ph type="body" idx="1"/>
          </p:nvPr>
        </p:nvSpPr>
        <p:spPr>
          <a:xfrm>
            <a:off x="1097280" y="5907024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0" name="Google Shape;80;p38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8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9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29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;p2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29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9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cxnSp>
        <p:nvCxnSpPr>
          <p:cNvPr id="13" name="Google Shape;13;p29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y4oq8SoEx4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hyperlink" Target="https://www.youtube.com/watch?v=LZAYejxPl5Q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PDTn57MQ2A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Z6FptTLc08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7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wAtLenYxck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books/NBK564305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nmc.edu/patient-safety/_documents/safe-transfers-mobility-handout.pdf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ctrTitle"/>
          </p:nvPr>
        </p:nvSpPr>
        <p:spPr>
          <a:xfrm>
            <a:off x="681900" y="-366875"/>
            <a:ext cx="109416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800"/>
              <a:buFont typeface="Sen"/>
              <a:buNone/>
            </a:pPr>
            <a:r>
              <a:rPr lang="en-MY" sz="6400">
                <a:latin typeface="Sen"/>
                <a:ea typeface="Sen"/>
                <a:cs typeface="Sen"/>
                <a:sym typeface="Sen"/>
              </a:rPr>
              <a:t>PATIENT TRANSFERRING : SAFE MANUAL AND MECHANICAL TRANSFER</a:t>
            </a:r>
            <a:endParaRPr sz="6400"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102" name="Google Shape;102;p1"/>
          <p:cNvSpPr txBox="1">
            <a:spLocks noGrp="1"/>
          </p:cNvSpPr>
          <p:nvPr>
            <p:ph type="subTitle" idx="1"/>
          </p:nvPr>
        </p:nvSpPr>
        <p:spPr>
          <a:xfrm>
            <a:off x="1066800" y="3993675"/>
            <a:ext cx="10058400" cy="21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MY" sz="2000" dirty="0"/>
              <a:t>GENERAL NURSING : ENHANCING SKILLS &amp; PRACTICES 2023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lang="en-MY" sz="2000" baseline="30000" dirty="0"/>
              <a:t>28TH</a:t>
            </a:r>
            <a:r>
              <a:rPr lang="en-MY" sz="2000" dirty="0"/>
              <a:t> JULY 2023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lang="en-MY" sz="2000" dirty="0"/>
              <a:t>PRESENTED BY: NURUL WAFIQAH BINTI AZMAN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lang="en-MY" sz="2000" dirty="0"/>
              <a:t>PREPARED BY : NUR HAZIRAH ALIFAH BINTI ABDUL HALIM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lang="en-MY" sz="2000" dirty="0"/>
              <a:t>PEGAWAI PEMULIHAN PERUBATAN, HSAAS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MY"/>
              <a:t>PATIENT POSITION &amp; SAFETY</a:t>
            </a:r>
            <a:endParaRPr/>
          </a:p>
        </p:txBody>
      </p:sp>
      <p:sp>
        <p:nvSpPr>
          <p:cNvPr id="177" name="Google Shape;177;p10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en-MY" dirty="0"/>
              <a:t>The transfer is </a:t>
            </a:r>
            <a:r>
              <a:rPr lang="en-MY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complete </a:t>
            </a:r>
            <a:r>
              <a:rPr lang="en-MY" dirty="0"/>
              <a:t>until the patient is safely and secure in the new position</a:t>
            </a:r>
            <a:endParaRPr dirty="0"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MY" dirty="0"/>
              <a:t>Ensure:</a:t>
            </a:r>
            <a:endParaRPr dirty="0"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MY" dirty="0"/>
              <a:t> patient is not sliding</a:t>
            </a:r>
            <a:endParaRPr dirty="0"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MY" dirty="0"/>
              <a:t> attach arm rest and foot rest, wheelchair belt if required</a:t>
            </a:r>
            <a:endParaRPr dirty="0"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MY" dirty="0"/>
              <a:t> ensure all wires / tubes in place</a:t>
            </a:r>
            <a:endParaRPr dirty="0"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MY" dirty="0"/>
              <a:t> support limb (for stroke or fracture cases) </a:t>
            </a:r>
            <a:endParaRPr dirty="0"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MY" dirty="0"/>
              <a:t> patient is comfortable</a:t>
            </a:r>
            <a:endParaRPr dirty="0"/>
          </a:p>
        </p:txBody>
      </p:sp>
      <p:pic>
        <p:nvPicPr>
          <p:cNvPr id="178" name="Google Shape;17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06771" y="2558127"/>
            <a:ext cx="2386308" cy="3419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MY"/>
              <a:t>PRECAUTION</a:t>
            </a:r>
            <a:endParaRPr/>
          </a:p>
        </p:txBody>
      </p:sp>
      <p:sp>
        <p:nvSpPr>
          <p:cNvPr id="184" name="Google Shape;184;p11"/>
          <p:cNvSpPr txBox="1">
            <a:spLocks noGrp="1"/>
          </p:cNvSpPr>
          <p:nvPr>
            <p:ph type="body" idx="1"/>
          </p:nvPr>
        </p:nvSpPr>
        <p:spPr>
          <a:xfrm>
            <a:off x="1097280" y="2005152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lnSpcReduction="10000"/>
          </a:bodyPr>
          <a:lstStyle/>
          <a:p>
            <a:pPr marL="91440" lvl="0" indent="-120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Char char=" "/>
            </a:pPr>
            <a:r>
              <a:rPr lang="en-MY" sz="1900" b="1" dirty="0"/>
              <a:t>THR </a:t>
            </a:r>
            <a:endParaRPr dirty="0"/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900"/>
              <a:buNone/>
            </a:pPr>
            <a:r>
              <a:rPr lang="en-MY" sz="1900" dirty="0"/>
              <a:t>     avoid hip flexion &gt; 90 ,hip </a:t>
            </a:r>
            <a:r>
              <a:rPr lang="en-MY" sz="1900" dirty="0" err="1"/>
              <a:t>abd</a:t>
            </a:r>
            <a:r>
              <a:rPr lang="en-MY" sz="1900" dirty="0"/>
              <a:t> &amp; hip rotation.</a:t>
            </a:r>
            <a:endParaRPr dirty="0"/>
          </a:p>
          <a:p>
            <a:pPr marL="91440" lvl="0" indent="-1206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900"/>
              <a:buChar char=" "/>
            </a:pPr>
            <a:r>
              <a:rPr lang="en-MY" sz="1900" b="1" dirty="0"/>
              <a:t>Low back trauma or LBP &amp; SCI</a:t>
            </a:r>
            <a:endParaRPr dirty="0"/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900"/>
              <a:buNone/>
            </a:pPr>
            <a:r>
              <a:rPr lang="en-MY" sz="1900" dirty="0"/>
              <a:t>    log roll onto their side. Allow feet to come off bed. Rise pt to </a:t>
            </a:r>
            <a:r>
              <a:rPr lang="en-MY" sz="1900" dirty="0" err="1"/>
              <a:t>sitt</a:t>
            </a:r>
            <a:r>
              <a:rPr lang="en-MY" sz="1900" dirty="0"/>
              <a:t>. Avoid lumbar rotation,    lateral flexion and flexion.</a:t>
            </a:r>
            <a:endParaRPr dirty="0"/>
          </a:p>
          <a:p>
            <a:pPr marL="91440" lvl="0" indent="-1206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900"/>
              <a:buChar char=" "/>
            </a:pPr>
            <a:r>
              <a:rPr lang="en-MY" sz="1900" b="1" dirty="0"/>
              <a:t>Burns</a:t>
            </a:r>
            <a:endParaRPr sz="1900" b="1" dirty="0"/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900"/>
              <a:buNone/>
            </a:pPr>
            <a:r>
              <a:rPr lang="en-MY" sz="1900" dirty="0"/>
              <a:t>    avoid shear forces across burn or graft site and sliding.</a:t>
            </a:r>
            <a:endParaRPr dirty="0"/>
          </a:p>
          <a:p>
            <a:pPr marL="91440" lvl="0" indent="-1206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900"/>
              <a:buChar char=" "/>
            </a:pPr>
            <a:r>
              <a:rPr lang="en-MY" sz="1900" b="1" dirty="0"/>
              <a:t>Hemiplegia</a:t>
            </a:r>
            <a:endParaRPr dirty="0"/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900"/>
              <a:buNone/>
            </a:pPr>
            <a:r>
              <a:rPr lang="en-MY" sz="1900" dirty="0"/>
              <a:t>    DO NOT pull on affected </a:t>
            </a:r>
            <a:r>
              <a:rPr lang="en-MY" sz="1900" b="1" u="sng" dirty="0"/>
              <a:t>UL or LL</a:t>
            </a:r>
            <a:r>
              <a:rPr lang="en-MY" sz="1900" dirty="0"/>
              <a:t>. Pulling can cause dislocate or overstretch the joint capsule.</a:t>
            </a:r>
            <a:endParaRPr dirty="0"/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900"/>
              <a:buNone/>
            </a:pPr>
            <a:r>
              <a:rPr lang="en-MY" sz="1900" dirty="0"/>
              <a:t>    Always support affected limb after transfer</a:t>
            </a:r>
            <a:endParaRPr sz="1900" dirty="0"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pic>
        <p:nvPicPr>
          <p:cNvPr id="185" name="Google Shape;18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22949" y="554395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MY"/>
              <a:t>TYPE OF TRANSFER</a:t>
            </a:r>
            <a:endParaRPr/>
          </a:p>
        </p:txBody>
      </p:sp>
      <p:sp>
        <p:nvSpPr>
          <p:cNvPr id="191" name="Google Shape;191;p12"/>
          <p:cNvSpPr/>
          <p:nvPr/>
        </p:nvSpPr>
        <p:spPr>
          <a:xfrm>
            <a:off x="1319120" y="2427665"/>
            <a:ext cx="1996225" cy="1171977"/>
          </a:xfrm>
          <a:prstGeom prst="roundRect">
            <a:avLst>
              <a:gd name="adj" fmla="val 16667"/>
            </a:avLst>
          </a:prstGeom>
          <a:solidFill>
            <a:srgbClr val="B86AF2"/>
          </a:solidFill>
          <a:ln w="158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PIVOT TRANSFER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2"/>
          <p:cNvSpPr/>
          <p:nvPr/>
        </p:nvSpPr>
        <p:spPr>
          <a:xfrm>
            <a:off x="4884421" y="3277670"/>
            <a:ext cx="1996225" cy="1171977"/>
          </a:xfrm>
          <a:prstGeom prst="roundRect">
            <a:avLst>
              <a:gd name="adj" fmla="val 16667"/>
            </a:avLst>
          </a:prstGeom>
          <a:solidFill>
            <a:srgbClr val="B86AF2"/>
          </a:solidFill>
          <a:ln w="158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2-MAN TRANSFER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2"/>
          <p:cNvSpPr/>
          <p:nvPr/>
        </p:nvSpPr>
        <p:spPr>
          <a:xfrm>
            <a:off x="8964876" y="4307979"/>
            <a:ext cx="1996225" cy="1171977"/>
          </a:xfrm>
          <a:prstGeom prst="roundRect">
            <a:avLst>
              <a:gd name="adj" fmla="val 16667"/>
            </a:avLst>
          </a:prstGeom>
          <a:solidFill>
            <a:srgbClr val="B86AF2"/>
          </a:solidFill>
          <a:ln w="158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MECHANICAL TRANSFER - HOIST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MY"/>
              <a:t>PIVOT TRANSFER</a:t>
            </a:r>
            <a:endParaRPr/>
          </a:p>
        </p:txBody>
      </p:sp>
      <p:sp>
        <p:nvSpPr>
          <p:cNvPr id="199" name="Google Shape;199;p13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233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MY" b="1"/>
              <a:t>Pivot</a:t>
            </a:r>
            <a:r>
              <a:rPr lang="en-MY"/>
              <a:t> : the central point, pin or shaft on which a mechanism turns or oscillates.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MY" b="1"/>
              <a:t>Squat Pivot</a:t>
            </a:r>
            <a:endParaRPr/>
          </a:p>
          <a:p>
            <a:pPr marL="91440" lvl="0" indent="-98425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en-MY"/>
              <a:t> Pt with good sitting balance and upper limb strength</a:t>
            </a:r>
            <a:endParaRPr/>
          </a:p>
          <a:p>
            <a:pPr marL="91440" lvl="0" indent="-98425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en-MY"/>
              <a:t> for pt with limited trunk control, knee or hip strength.</a:t>
            </a:r>
            <a:endParaRPr/>
          </a:p>
          <a:p>
            <a:pPr marL="91440" lvl="0" indent="-98425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en-MY"/>
              <a:t>Stronger side UL and LL next to w/c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MY" b="1"/>
              <a:t>Stand Pivot</a:t>
            </a:r>
            <a:endParaRPr/>
          </a:p>
          <a:p>
            <a:pPr marL="91440" lvl="0" indent="-98425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en-MY"/>
              <a:t>Can stand for a short time</a:t>
            </a:r>
            <a:endParaRPr/>
          </a:p>
          <a:p>
            <a:pPr marL="91440" lvl="0" indent="-98425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en-MY"/>
              <a:t>Have adequate LL muscle strength </a:t>
            </a:r>
            <a:endParaRPr/>
          </a:p>
          <a:p>
            <a:pPr marL="91440" lvl="0" indent="-98425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en-MY"/>
              <a:t>Good sitting balance.</a:t>
            </a:r>
            <a:endParaRPr/>
          </a:p>
          <a:p>
            <a:pPr marL="91440" lvl="0" indent="-98425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en-MY"/>
              <a:t>Use transfer belt.</a:t>
            </a:r>
            <a:endParaRPr/>
          </a:p>
          <a:p>
            <a:pPr marL="91440" lvl="0" indent="-98425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en-MY"/>
              <a:t>Stronger side UL and LL next to w/c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endParaRPr b="1"/>
          </a:p>
        </p:txBody>
      </p:sp>
      <p:pic>
        <p:nvPicPr>
          <p:cNvPr id="200" name="Google Shape;200;p13" descr="A picture containing text, person, indoo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5398" r="-5" b="5387"/>
          <a:stretch/>
        </p:blipFill>
        <p:spPr>
          <a:xfrm rot="5400000">
            <a:off x="8519222" y="1300056"/>
            <a:ext cx="3358597" cy="224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26480" y="3679736"/>
            <a:ext cx="2047875" cy="222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MY"/>
              <a:t>STAND PIVOT TRANSFER</a:t>
            </a:r>
            <a:endParaRPr/>
          </a:p>
        </p:txBody>
      </p:sp>
      <p:sp>
        <p:nvSpPr>
          <p:cNvPr id="207" name="Google Shape;207;p14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MY"/>
              <a:t>Put transfer belt on the pt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MY"/>
              <a:t>w/c next to the bed (30-45deg) with the brakes locked.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MY"/>
              <a:t>Scoot pt forward to the edge of bed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MY"/>
              <a:t>Feet should be flat on the floor just behind the knee.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MY"/>
              <a:t>Cue the pt.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MY"/>
              <a:t>Pt should </a:t>
            </a:r>
            <a:r>
              <a:rPr lang="en-MY" b="1"/>
              <a:t>come to a standing position</a:t>
            </a:r>
            <a:r>
              <a:rPr lang="en-MY"/>
              <a:t>.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MY"/>
              <a:t>Pivot the feet, move the buttocks toward w/c.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MY"/>
              <a:t>Must pivot with the body to eliminate twisting at knee and ankle.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MY"/>
              <a:t>Slowly lowers to sit.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pic>
        <p:nvPicPr>
          <p:cNvPr id="208" name="Google Shape;208;p14" descr="A person and person posing for a picture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 t="11541"/>
          <a:stretch/>
        </p:blipFill>
        <p:spPr>
          <a:xfrm rot="5400000">
            <a:off x="7995597" y="1975420"/>
            <a:ext cx="4681469" cy="3105878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4"/>
          <p:cNvSpPr/>
          <p:nvPr/>
        </p:nvSpPr>
        <p:spPr>
          <a:xfrm>
            <a:off x="9601779" y="5977468"/>
            <a:ext cx="213244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(Venema et al, 2013)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en-MY"/>
              <a:t>Squat Pivot Transfer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MY" u="sng">
                <a:solidFill>
                  <a:schemeClr val="hlink"/>
                </a:solidFill>
                <a:hlinkClick r:id="rId3"/>
              </a:rPr>
              <a:t>https://www.youtube.com/watch?v=qy4oq8SoEx4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MY"/>
              <a:t>Stand Pivot Transfer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MY" u="sng">
                <a:solidFill>
                  <a:schemeClr val="hlink"/>
                </a:solidFill>
                <a:hlinkClick r:id="rId4"/>
              </a:rPr>
              <a:t>https://www.youtube.com/watch?v=LZAYejxPl5Q</a:t>
            </a:r>
            <a:endParaRPr/>
          </a:p>
        </p:txBody>
      </p:sp>
      <p:pic>
        <p:nvPicPr>
          <p:cNvPr id="215" name="Google Shape;215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95293" y="798490"/>
            <a:ext cx="4921129" cy="4921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6"/>
          <p:cNvSpPr txBox="1">
            <a:spLocks noGrp="1"/>
          </p:cNvSpPr>
          <p:nvPr>
            <p:ph type="title"/>
          </p:nvPr>
        </p:nvSpPr>
        <p:spPr>
          <a:xfrm>
            <a:off x="1097280" y="-125521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MY"/>
              <a:t>PIVOT TRANSFER (2 PERSON)</a:t>
            </a:r>
            <a:endParaRPr/>
          </a:p>
        </p:txBody>
      </p:sp>
      <p:pic>
        <p:nvPicPr>
          <p:cNvPr id="221" name="Google Shape;22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7816" y="1325236"/>
            <a:ext cx="6317328" cy="5277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MY"/>
              <a:t>	2-MAN TRANSFER</a:t>
            </a:r>
            <a:endParaRPr/>
          </a:p>
        </p:txBody>
      </p:sp>
      <p:sp>
        <p:nvSpPr>
          <p:cNvPr id="227" name="Google Shape;227;p17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lnSpcReduction="10000"/>
          </a:bodyPr>
          <a:lstStyle/>
          <a:p>
            <a:pPr marL="9144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MY"/>
              <a:t>Taller lifter should stand at the back, shorter lifter stand on one side or in front.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MY"/>
              <a:t>Lifter at the back should put his or her arms under the pt’s sh and around the pt’s chest with arms folded across the pt’s chest.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MY"/>
              <a:t>Widen the BOS and slightly flex hips and knee.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MY"/>
              <a:t>Shorter lifter, places both arm under the pt’s thighs. Clasp one hand to wrist for firm grip.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MY"/>
              <a:t>Widen the BOS by spreading feet apart.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MY"/>
              <a:t>Lifter at the back must counts to 3 which both lifters should straighten hips and knees to lift the pt’s in unison.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MY"/>
              <a:t>Step to the transfer surface and place the pt.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MY"/>
              <a:t>Reposition the pt for comfort.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sp>
        <p:nvSpPr>
          <p:cNvPr id="228" name="Google Shape;228;p17"/>
          <p:cNvSpPr/>
          <p:nvPr/>
        </p:nvSpPr>
        <p:spPr>
          <a:xfrm>
            <a:off x="9434353" y="5869094"/>
            <a:ext cx="213244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(Venema et al, 2013)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8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MY"/>
              <a:t>2-Man Transfer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lang="en-MY" u="sng">
                <a:solidFill>
                  <a:schemeClr val="hlink"/>
                </a:solidFill>
                <a:hlinkClick r:id="rId3"/>
              </a:rPr>
              <a:t>https://www.youtube.com/watch?v=3PDTn57MQ2A</a:t>
            </a:r>
            <a:endParaRPr/>
          </a:p>
        </p:txBody>
      </p:sp>
      <p:pic>
        <p:nvPicPr>
          <p:cNvPr id="234" name="Google Shape;234;p18" descr="A picture containing indoor, bed, floor, pers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57357" y="528034"/>
            <a:ext cx="5075297" cy="5341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MY"/>
              <a:t>MECHANICAL TRANSFER - HOIST</a:t>
            </a:r>
            <a:endParaRPr/>
          </a:p>
        </p:txBody>
      </p:sp>
      <p:sp>
        <p:nvSpPr>
          <p:cNvPr id="240" name="Google Shape;240;p19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MY"/>
              <a:t> Pt is dependent or need max assistance.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MY"/>
              <a:t> Pt with poor trunk and neck control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MY"/>
              <a:t> Pt unable to obey command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MY"/>
              <a:t> weight bearing restrictions bilateral LL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MY"/>
              <a:t> restricted to perform active transfer.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MY"/>
              <a:t> Pt too big or obese.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 i="1"/>
          </a:p>
        </p:txBody>
      </p:sp>
      <p:pic>
        <p:nvPicPr>
          <p:cNvPr id="241" name="Google Shape;24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5020" y="2268292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MY" b="1"/>
              <a:t>OUTCOMES</a:t>
            </a:r>
            <a:endParaRPr b="1"/>
          </a:p>
        </p:txBody>
      </p:sp>
      <p:sp>
        <p:nvSpPr>
          <p:cNvPr id="108" name="Google Shape;108;p2"/>
          <p:cNvSpPr/>
          <p:nvPr/>
        </p:nvSpPr>
        <p:spPr>
          <a:xfrm>
            <a:off x="929855" y="2260241"/>
            <a:ext cx="1996225" cy="1171977"/>
          </a:xfrm>
          <a:prstGeom prst="roundRect">
            <a:avLst>
              <a:gd name="adj" fmla="val 16667"/>
            </a:avLst>
          </a:prstGeom>
          <a:solidFill>
            <a:srgbClr val="FAD8CB"/>
          </a:solidFill>
          <a:ln w="158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/>
          <p:nvPr/>
        </p:nvSpPr>
        <p:spPr>
          <a:xfrm>
            <a:off x="7924800" y="4300683"/>
            <a:ext cx="1996225" cy="1171977"/>
          </a:xfrm>
          <a:prstGeom prst="roundRect">
            <a:avLst>
              <a:gd name="adj" fmla="val 16667"/>
            </a:avLst>
          </a:prstGeom>
          <a:solidFill>
            <a:srgbClr val="FAD8CB"/>
          </a:solidFill>
          <a:ln w="158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EQUIPMENT / ASSISTIVE DEVICE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5128367" y="4300682"/>
            <a:ext cx="1996225" cy="1171977"/>
          </a:xfrm>
          <a:prstGeom prst="roundRect">
            <a:avLst>
              <a:gd name="adj" fmla="val 16667"/>
            </a:avLst>
          </a:prstGeom>
          <a:solidFill>
            <a:srgbClr val="D0BBBB"/>
          </a:solidFill>
          <a:ln w="158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 OF TRANSFER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2334510" y="4300682"/>
            <a:ext cx="1996225" cy="1171977"/>
          </a:xfrm>
          <a:prstGeom prst="roundRect">
            <a:avLst>
              <a:gd name="adj" fmla="val 16667"/>
            </a:avLst>
          </a:prstGeom>
          <a:solidFill>
            <a:srgbClr val="FAD8CB"/>
          </a:solidFill>
          <a:ln w="158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PRECAUTION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9284059" y="2260241"/>
            <a:ext cx="1996225" cy="1171977"/>
          </a:xfrm>
          <a:prstGeom prst="roundRect">
            <a:avLst>
              <a:gd name="adj" fmla="val 16667"/>
            </a:avLst>
          </a:prstGeom>
          <a:solidFill>
            <a:srgbClr val="D0BBBB"/>
          </a:solidFill>
          <a:ln w="158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COMPONENTS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"/>
          <p:cNvSpPr/>
          <p:nvPr/>
        </p:nvSpPr>
        <p:spPr>
          <a:xfrm>
            <a:off x="6499324" y="2260241"/>
            <a:ext cx="1996225" cy="1171977"/>
          </a:xfrm>
          <a:prstGeom prst="roundRect">
            <a:avLst>
              <a:gd name="adj" fmla="val 16667"/>
            </a:avLst>
          </a:prstGeom>
          <a:solidFill>
            <a:srgbClr val="FAD8CB"/>
          </a:solidFill>
          <a:ln w="158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ASSISTANCE TERMINOLOGY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/>
          <p:nvPr/>
        </p:nvSpPr>
        <p:spPr>
          <a:xfrm>
            <a:off x="3714589" y="2260241"/>
            <a:ext cx="1996225" cy="1171977"/>
          </a:xfrm>
          <a:prstGeom prst="roundRect">
            <a:avLst>
              <a:gd name="adj" fmla="val 16667"/>
            </a:avLst>
          </a:prstGeom>
          <a:solidFill>
            <a:srgbClr val="D0BBBB"/>
          </a:solidFill>
          <a:ln w="158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OBJECTIVE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MY"/>
              <a:t>MECHANICAL TRANSFER - HOIST</a:t>
            </a:r>
            <a:endParaRPr/>
          </a:p>
        </p:txBody>
      </p:sp>
      <p:sp>
        <p:nvSpPr>
          <p:cNvPr id="247" name="Google Shape;247;p20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u="sng">
              <a:solidFill>
                <a:schemeClr val="hlink"/>
              </a:solidFill>
              <a:hlinkClick r:id="rId3"/>
            </a:endParaRPr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lang="en-MY" u="sng">
                <a:solidFill>
                  <a:schemeClr val="hlink"/>
                </a:solidFill>
                <a:hlinkClick r:id="rId3"/>
              </a:rPr>
              <a:t>https://www.youtube.com/watch?v=EZ6FptTLc08</a:t>
            </a:r>
            <a:endParaRPr/>
          </a:p>
        </p:txBody>
      </p:sp>
      <p:pic>
        <p:nvPicPr>
          <p:cNvPr id="248" name="Google Shape;24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4797" y="2937461"/>
            <a:ext cx="4731175" cy="3148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34422" y="1260028"/>
            <a:ext cx="2571750" cy="314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MY"/>
              <a:t>EQUIPMENT / ASSISTIVE DEVICE</a:t>
            </a:r>
            <a:endParaRPr/>
          </a:p>
        </p:txBody>
      </p:sp>
      <p:sp>
        <p:nvSpPr>
          <p:cNvPr id="255" name="Google Shape;255;p21"/>
          <p:cNvSpPr/>
          <p:nvPr/>
        </p:nvSpPr>
        <p:spPr>
          <a:xfrm>
            <a:off x="1837816" y="2440545"/>
            <a:ext cx="1996225" cy="1171977"/>
          </a:xfrm>
          <a:prstGeom prst="roundRect">
            <a:avLst>
              <a:gd name="adj" fmla="val 16667"/>
            </a:avLst>
          </a:prstGeom>
          <a:solidFill>
            <a:srgbClr val="F7D545"/>
          </a:solidFill>
          <a:ln w="158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TRANSFER BELT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1"/>
          <p:cNvSpPr/>
          <p:nvPr/>
        </p:nvSpPr>
        <p:spPr>
          <a:xfrm>
            <a:off x="4993140" y="3275525"/>
            <a:ext cx="1996225" cy="1171977"/>
          </a:xfrm>
          <a:prstGeom prst="roundRect">
            <a:avLst>
              <a:gd name="adj" fmla="val 16667"/>
            </a:avLst>
          </a:prstGeom>
          <a:solidFill>
            <a:srgbClr val="F7D545"/>
          </a:solidFill>
          <a:ln w="158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TRANSFER BOARD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1"/>
          <p:cNvSpPr/>
          <p:nvPr/>
        </p:nvSpPr>
        <p:spPr>
          <a:xfrm>
            <a:off x="8148464" y="4037525"/>
            <a:ext cx="1996225" cy="1171977"/>
          </a:xfrm>
          <a:prstGeom prst="roundRect">
            <a:avLst>
              <a:gd name="adj" fmla="val 16667"/>
            </a:avLst>
          </a:prstGeom>
          <a:solidFill>
            <a:srgbClr val="F7D545"/>
          </a:solidFill>
          <a:ln w="158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MECHANICAL HOIST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MY"/>
              <a:t>TRANSFER BELT</a:t>
            </a:r>
            <a:endParaRPr/>
          </a:p>
        </p:txBody>
      </p:sp>
      <p:pic>
        <p:nvPicPr>
          <p:cNvPr id="263" name="Google Shape;263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38948" y="2640649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2" descr="A picture containing text, person, indoo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5398" r="-5" b="5387"/>
          <a:stretch/>
        </p:blipFill>
        <p:spPr>
          <a:xfrm rot="5400000">
            <a:off x="8094219" y="2588648"/>
            <a:ext cx="3358597" cy="224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98512" y="2396074"/>
            <a:ext cx="2840261" cy="2840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MY"/>
              <a:t>TRANSFER BOARD</a:t>
            </a:r>
            <a:endParaRPr/>
          </a:p>
        </p:txBody>
      </p:sp>
      <p:sp>
        <p:nvSpPr>
          <p:cNvPr id="271" name="Google Shape;271;p23"/>
          <p:cNvSpPr txBox="1">
            <a:spLocks noGrp="1"/>
          </p:cNvSpPr>
          <p:nvPr>
            <p:ph type="body" idx="1"/>
          </p:nvPr>
        </p:nvSpPr>
        <p:spPr>
          <a:xfrm>
            <a:off x="1097280" y="1845733"/>
            <a:ext cx="10058400" cy="441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2500" lnSpcReduction="20000"/>
          </a:bodyPr>
          <a:lstStyle/>
          <a:p>
            <a:pPr marL="91440" lvl="0" indent="-1174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en-MY"/>
              <a:t>A transfer board is typically a flat, rigid board made of wood or plastic. </a:t>
            </a:r>
            <a:endParaRPr/>
          </a:p>
          <a:p>
            <a:pPr marL="91440" lvl="0" indent="-117475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en-MY"/>
              <a:t>bridge two surfaces and allows you to move between surfaces without using your legs. </a:t>
            </a:r>
            <a:endParaRPr/>
          </a:p>
          <a:p>
            <a:pPr marL="91440" lvl="0" indent="-117475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en-MY"/>
              <a:t>It allows for several small movements instead of one big motion. </a:t>
            </a:r>
            <a:endParaRPr/>
          </a:p>
          <a:p>
            <a:pPr marL="91440" lvl="0" indent="-117475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en-MY"/>
              <a:t>less upper body strength than other types of transfers.</a:t>
            </a:r>
            <a:endParaRPr/>
          </a:p>
          <a:p>
            <a:pPr marL="91440" lvl="0" indent="-117475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en-MY" b="1"/>
              <a:t>HOW TO :</a:t>
            </a:r>
            <a:endParaRPr/>
          </a:p>
          <a:p>
            <a:pPr marL="91440" lvl="0" indent="-117475" algn="l" rtl="0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en-MY"/>
              <a:t>places the sliding transfer board under the patient's buttock/leg. Placing the sliding transfer board under the patient's buttock/leg will prevent the patient from falling off the board. Fingers should not be under the board to avoid pinching the fingers.</a:t>
            </a:r>
            <a:endParaRPr/>
          </a:p>
          <a:p>
            <a:pPr marL="91440" lvl="0" indent="-117475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en-MY"/>
              <a:t>The slide board should extend the distance between the bed and the wheelchair.</a:t>
            </a:r>
            <a:endParaRPr/>
          </a:p>
          <a:p>
            <a:pPr marL="91440" lvl="0" indent="-117475" algn="l" rtl="0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en-MY"/>
              <a:t>The assistant places one knee between the patient’s knees and the other knee near the wheelchair's front, close to the other surface.</a:t>
            </a:r>
            <a:endParaRPr/>
          </a:p>
          <a:p>
            <a:pPr marL="91440" lvl="0" indent="-117475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en-MY"/>
              <a:t>The assistant holds the transfer belt and slowly slides the patient across the board</a:t>
            </a:r>
            <a:endParaRPr/>
          </a:p>
        </p:txBody>
      </p:sp>
      <p:sp>
        <p:nvSpPr>
          <p:cNvPr id="272" name="Google Shape;272;p23"/>
          <p:cNvSpPr/>
          <p:nvPr/>
        </p:nvSpPr>
        <p:spPr>
          <a:xfrm>
            <a:off x="10013112" y="5998173"/>
            <a:ext cx="174765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(Bergman, 2022)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MY"/>
              <a:t>TRANSFER BOARD</a:t>
            </a:r>
            <a:endParaRPr/>
          </a:p>
        </p:txBody>
      </p:sp>
      <p:sp>
        <p:nvSpPr>
          <p:cNvPr id="278" name="Google Shape;278;p24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en-MY" u="sng">
                <a:solidFill>
                  <a:schemeClr val="hlink"/>
                </a:solidFill>
                <a:hlinkClick r:id="rId3"/>
              </a:rPr>
              <a:t>https://www.youtube.com/watch?v=SwAtLenYxck</a:t>
            </a:r>
            <a:endParaRPr/>
          </a:p>
        </p:txBody>
      </p:sp>
      <p:pic>
        <p:nvPicPr>
          <p:cNvPr id="279" name="Google Shape;279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03632" y="1481070"/>
            <a:ext cx="3792215" cy="3792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4" descr="C:\Users\Hafizi Mokhtar\Desktop\wood.jpg"/>
          <p:cNvPicPr preferRelativeResize="0"/>
          <p:nvPr/>
        </p:nvPicPr>
        <p:blipFill rotWithShape="1">
          <a:blip r:embed="rId5">
            <a:alphaModFix/>
          </a:blip>
          <a:srcRect l="37943" r="3013" b="-2"/>
          <a:stretch/>
        </p:blipFill>
        <p:spPr>
          <a:xfrm>
            <a:off x="2063196" y="2569032"/>
            <a:ext cx="3114112" cy="3106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MY"/>
              <a:t>HOIST</a:t>
            </a:r>
            <a:endParaRPr/>
          </a:p>
        </p:txBody>
      </p:sp>
      <p:pic>
        <p:nvPicPr>
          <p:cNvPr id="286" name="Google Shape;28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2709" y="2303217"/>
            <a:ext cx="2571750" cy="314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72688" y="1996225"/>
            <a:ext cx="5184790" cy="3450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MY"/>
              <a:t>CONCLUSION</a:t>
            </a:r>
            <a:endParaRPr/>
          </a:p>
        </p:txBody>
      </p:sp>
      <p:sp>
        <p:nvSpPr>
          <p:cNvPr id="293" name="Google Shape;293;p26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MY" dirty="0"/>
              <a:t> </a:t>
            </a:r>
            <a:r>
              <a:rPr lang="en-MY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 and therapist safety</a:t>
            </a:r>
            <a:r>
              <a:rPr lang="en-MY" dirty="0"/>
              <a:t> is most importance during transfers. </a:t>
            </a:r>
            <a:endParaRPr dirty="0"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MY" dirty="0"/>
              <a:t> Doubt about the level of assistance, ask for additional assistance.</a:t>
            </a:r>
            <a:endParaRPr dirty="0"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MY" dirty="0"/>
              <a:t> Special precaution with transfer in some cases</a:t>
            </a:r>
            <a:endParaRPr dirty="0"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MY" dirty="0"/>
              <a:t> Use proper body mechanics – </a:t>
            </a:r>
            <a:r>
              <a:rPr lang="en-MY" b="1" u="sng" dirty="0"/>
              <a:t>REDUCE THE RISK OF HAVING LBP</a:t>
            </a:r>
            <a:endParaRPr b="1" u="sng" dirty="0"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MY" dirty="0"/>
              <a:t> There is always a risk for falls, and no transfer technique is without risk. </a:t>
            </a:r>
            <a:endParaRPr dirty="0"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MY" dirty="0"/>
              <a:t> If the patient starts to fall during the transfer, lower them down to the nearest flat surface, bed, chair or floor. </a:t>
            </a:r>
            <a:endParaRPr dirty="0"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MY"/>
              <a:t>REFERENCE</a:t>
            </a:r>
            <a:endParaRPr/>
          </a:p>
        </p:txBody>
      </p:sp>
      <p:sp>
        <p:nvSpPr>
          <p:cNvPr id="299" name="Google Shape;299;p27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en-MY"/>
              <a:t>1. Patient transfers and mobility. Dutton M(Ed.), (2014). </a:t>
            </a:r>
            <a:r>
              <a:rPr lang="en-MY" i="1"/>
              <a:t>Introduction to Physical Therapy and Patient Skills</a:t>
            </a:r>
            <a:r>
              <a:rPr lang="en-MY"/>
              <a:t>. McGraw Hill. https://accessphysiotherapy.mhmedical.com/content.aspx?bookid=1472&amp;sectionid=86198760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MY"/>
              <a:t>2. Bergman R, De Jesus O. Patient Care Transfer Techniques. [Updated 2022 Oct 17]. In: StatPearls [Internet]. Treasure Island (FL): StatPearls Publishing; 2022 Jan-. Available from: </a:t>
            </a:r>
            <a:r>
              <a:rPr lang="en-MY" u="sng">
                <a:solidFill>
                  <a:schemeClr val="hlink"/>
                </a:solidFill>
                <a:hlinkClick r:id="rId3"/>
              </a:rPr>
              <a:t>https://www.ncbi.nlm.nih.gov/books/NBK564305/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MY"/>
              <a:t>3. Venema DM, Hassel J &amp; Jones KJ, (2013) . Best Practices in Safe Transfers and Mobility to Decrease Fall Risk University of Nebraska Medical Centre. Retrieved from </a:t>
            </a:r>
            <a:r>
              <a:rPr lang="en-MY" u="sng">
                <a:solidFill>
                  <a:schemeClr val="hlink"/>
                </a:solidFill>
                <a:hlinkClick r:id="rId4"/>
              </a:rPr>
              <a:t>https://www.unmc.edu/patient-safety/_documents/safe-transfers-mobility-handout.pdf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8"/>
          <p:cNvSpPr txBox="1">
            <a:spLocks noGrp="1"/>
          </p:cNvSpPr>
          <p:nvPr>
            <p:ph type="title"/>
          </p:nvPr>
        </p:nvSpPr>
        <p:spPr>
          <a:xfrm>
            <a:off x="0" y="595695"/>
            <a:ext cx="10058400" cy="2945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7200"/>
              <a:buFont typeface="Arial"/>
              <a:buNone/>
            </a:pPr>
            <a:r>
              <a:rPr lang="en-MY" sz="7200">
                <a:latin typeface="Arial"/>
                <a:ea typeface="Arial"/>
                <a:cs typeface="Arial"/>
                <a:sym typeface="Arial"/>
              </a:rPr>
              <a:t>      THANK YOU!</a:t>
            </a:r>
            <a:endParaRPr sz="7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5" name="Google Shape;30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83253" y="2447537"/>
            <a:ext cx="4218439" cy="2921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MY" b="1"/>
              <a:t>DEFINITION</a:t>
            </a:r>
            <a:endParaRPr b="1"/>
          </a:p>
        </p:txBody>
      </p:sp>
      <p:sp>
        <p:nvSpPr>
          <p:cNvPr id="120" name="Google Shape;120;p3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lang="en-MY" dirty="0"/>
              <a:t>WHAT IS </a:t>
            </a:r>
            <a:r>
              <a:rPr lang="en-MY" b="1" u="sng" dirty="0"/>
              <a:t>PATIENT TRANSFER</a:t>
            </a:r>
            <a:r>
              <a:rPr lang="en-MY" dirty="0"/>
              <a:t>?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 dirty="0"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MY" dirty="0"/>
              <a:t> </a:t>
            </a:r>
            <a:r>
              <a:rPr lang="en-MY" sz="3200" b="1" dirty="0">
                <a:solidFill>
                  <a:srgbClr val="00B050"/>
                </a:solidFill>
              </a:rPr>
              <a:t>safe</a:t>
            </a:r>
            <a:r>
              <a:rPr lang="en-MY" dirty="0"/>
              <a:t> movement of a person from </a:t>
            </a:r>
            <a:r>
              <a:rPr lang="en-MY" u="sng" dirty="0">
                <a:solidFill>
                  <a:srgbClr val="00B0F0"/>
                </a:solidFill>
              </a:rPr>
              <a:t>one place </a:t>
            </a:r>
            <a:r>
              <a:rPr lang="en-MY" dirty="0"/>
              <a:t>or surface </a:t>
            </a:r>
            <a:r>
              <a:rPr lang="en-MY" u="sng" dirty="0">
                <a:solidFill>
                  <a:srgbClr val="00B0F0"/>
                </a:solidFill>
              </a:rPr>
              <a:t>to another</a:t>
            </a:r>
            <a:endParaRPr u="sng" dirty="0">
              <a:solidFill>
                <a:srgbClr val="00B0F0"/>
              </a:solidFill>
            </a:endParaRPr>
          </a:p>
          <a:p>
            <a:pPr marL="0" lvl="0" indent="0" algn="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lang="en-MY" dirty="0"/>
              <a:t>(Dutton, 2014)</a:t>
            </a:r>
            <a:endParaRPr dirty="0"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None/>
            </a:pPr>
            <a:endParaRPr dirty="0"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MY" dirty="0"/>
              <a:t> most common patient transfers are from </a:t>
            </a:r>
            <a:r>
              <a:rPr lang="en-MY" u="sng" dirty="0"/>
              <a:t>a bed to a stretcher </a:t>
            </a:r>
            <a:r>
              <a:rPr lang="en-MY" dirty="0"/>
              <a:t>and from </a:t>
            </a:r>
            <a:r>
              <a:rPr lang="en-MY" u="sng" dirty="0"/>
              <a:t>a bed to a wheelchair</a:t>
            </a:r>
            <a:endParaRPr u="sng" dirty="0"/>
          </a:p>
          <a:p>
            <a:pPr marL="0" lvl="0" indent="0" algn="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lang="en-MY" dirty="0"/>
              <a:t>(Bergman, 2022)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MY" b="1"/>
              <a:t>OBJECTIVE</a:t>
            </a:r>
            <a:endParaRPr b="1"/>
          </a:p>
        </p:txBody>
      </p:sp>
      <p:sp>
        <p:nvSpPr>
          <p:cNvPr id="126" name="Google Shape;126;p4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dirty="0"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MY" dirty="0"/>
              <a:t> permit </a:t>
            </a:r>
            <a:r>
              <a:rPr lang="en-MY" b="1" u="sng" dirty="0"/>
              <a:t>a patient to function </a:t>
            </a:r>
            <a:r>
              <a:rPr lang="en-MY" dirty="0"/>
              <a:t>in different environments</a:t>
            </a:r>
            <a:endParaRPr dirty="0"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MY" dirty="0"/>
              <a:t> to </a:t>
            </a:r>
            <a:r>
              <a:rPr lang="en-MY" sz="2800" u="sng" dirty="0">
                <a:solidFill>
                  <a:srgbClr val="00B0F0"/>
                </a:solidFill>
              </a:rPr>
              <a:t>increase the level of independence </a:t>
            </a:r>
            <a:r>
              <a:rPr lang="en-MY" dirty="0"/>
              <a:t>of the patient</a:t>
            </a:r>
            <a:endParaRPr dirty="0"/>
          </a:p>
          <a:p>
            <a:pPr marL="0" lvl="0" indent="0" algn="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lang="en-MY" dirty="0"/>
              <a:t>(Dutton, 2014)</a:t>
            </a:r>
            <a:endParaRPr dirty="0"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MY" dirty="0"/>
              <a:t> to prevent </a:t>
            </a:r>
            <a:r>
              <a:rPr lang="en-MY" strike="sngStrike" dirty="0"/>
              <a:t>pressure ulcers</a:t>
            </a:r>
            <a:endParaRPr strike="sngStrike" dirty="0"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MY" dirty="0"/>
              <a:t> improve </a:t>
            </a:r>
            <a:r>
              <a:rPr lang="en-MY" dirty="0">
                <a:solidFill>
                  <a:srgbClr val="FF0000"/>
                </a:solidFill>
              </a:rPr>
              <a:t>cardiopulmonary</a:t>
            </a:r>
            <a:r>
              <a:rPr lang="en-MY" dirty="0"/>
              <a:t> status</a:t>
            </a:r>
            <a:endParaRPr dirty="0"/>
          </a:p>
          <a:p>
            <a:pPr marL="0" lvl="0" indent="0" algn="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lang="en-MY" dirty="0"/>
              <a:t>(Bergman, 2022)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pic>
        <p:nvPicPr>
          <p:cNvPr id="127" name="Google Shape;12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0049" y="3768145"/>
            <a:ext cx="2574098" cy="2574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MY"/>
              <a:t>ASSISTANCE TERMINOLOGY</a:t>
            </a:r>
            <a:endParaRPr/>
          </a:p>
        </p:txBody>
      </p:sp>
      <p:sp>
        <p:nvSpPr>
          <p:cNvPr id="133" name="Google Shape;133;p5"/>
          <p:cNvSpPr/>
          <p:nvPr/>
        </p:nvSpPr>
        <p:spPr>
          <a:xfrm>
            <a:off x="929855" y="2260241"/>
            <a:ext cx="1996225" cy="1171977"/>
          </a:xfrm>
          <a:prstGeom prst="roundRect">
            <a:avLst>
              <a:gd name="adj" fmla="val 16667"/>
            </a:avLst>
          </a:prstGeom>
          <a:solidFill>
            <a:srgbClr val="14C242"/>
          </a:solidFill>
          <a:ln w="158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DEPENDENT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CG 100%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8645156" y="4214820"/>
            <a:ext cx="2263250" cy="1171977"/>
          </a:xfrm>
          <a:prstGeom prst="roundRect">
            <a:avLst>
              <a:gd name="adj" fmla="val 16667"/>
            </a:avLst>
          </a:prstGeom>
          <a:solidFill>
            <a:srgbClr val="B9E1FD"/>
          </a:solidFill>
          <a:ln w="158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SUPERVISION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Caregiver is nearby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5"/>
          <p:cNvSpPr/>
          <p:nvPr/>
        </p:nvSpPr>
        <p:spPr>
          <a:xfrm>
            <a:off x="4856514" y="4214820"/>
            <a:ext cx="2869894" cy="1171977"/>
          </a:xfrm>
          <a:prstGeom prst="roundRect">
            <a:avLst>
              <a:gd name="adj" fmla="val 16667"/>
            </a:avLst>
          </a:prstGeom>
          <a:solidFill>
            <a:srgbClr val="B9E1FD"/>
          </a:solidFill>
          <a:ln w="158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CLOSE SUPERVISION / CONTACT GUARD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Caregiver has hands on pt ‘just in case’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1481123" y="4214820"/>
            <a:ext cx="1996225" cy="1171977"/>
          </a:xfrm>
          <a:prstGeom prst="roundRect">
            <a:avLst>
              <a:gd name="adj" fmla="val 16667"/>
            </a:avLst>
          </a:prstGeom>
          <a:solidFill>
            <a:srgbClr val="2567EB"/>
          </a:solidFill>
          <a:ln w="158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INDEPENDENT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5"/>
          <p:cNvSpPr/>
          <p:nvPr/>
        </p:nvSpPr>
        <p:spPr>
          <a:xfrm>
            <a:off x="6269005" y="2260239"/>
            <a:ext cx="2115141" cy="1171977"/>
          </a:xfrm>
          <a:prstGeom prst="roundRect">
            <a:avLst>
              <a:gd name="adj" fmla="val 16667"/>
            </a:avLst>
          </a:prstGeom>
          <a:solidFill>
            <a:srgbClr val="CFFBA3"/>
          </a:solidFill>
          <a:ln w="158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MODERATE ASSIST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 50%, CG 50%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3738735" y="2260238"/>
            <a:ext cx="1996225" cy="1171977"/>
          </a:xfrm>
          <a:prstGeom prst="roundRect">
            <a:avLst>
              <a:gd name="adj" fmla="val 16667"/>
            </a:avLst>
          </a:prstGeom>
          <a:solidFill>
            <a:srgbClr val="CFFBA3"/>
          </a:solidFill>
          <a:ln w="158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MINIMUM ASSIST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 75%, CG 25%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8799275" y="2260238"/>
            <a:ext cx="2109131" cy="1171977"/>
          </a:xfrm>
          <a:prstGeom prst="roundRect">
            <a:avLst>
              <a:gd name="adj" fmla="val 16667"/>
            </a:avLst>
          </a:prstGeom>
          <a:solidFill>
            <a:srgbClr val="CFFBA3"/>
          </a:solidFill>
          <a:ln w="158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MAXIMUM ASSIST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 25%, CG 75%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3906699" y="4639822"/>
            <a:ext cx="489397" cy="32197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"/>
          <p:cNvSpPr/>
          <p:nvPr/>
        </p:nvSpPr>
        <p:spPr>
          <a:xfrm>
            <a:off x="9045988" y="5909675"/>
            <a:ext cx="213244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(Venema et al, 2013)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MY" b="1"/>
              <a:t>COMPONENTS</a:t>
            </a:r>
            <a:endParaRPr b="1"/>
          </a:p>
        </p:txBody>
      </p:sp>
      <p:sp>
        <p:nvSpPr>
          <p:cNvPr id="147" name="Google Shape;147;p6"/>
          <p:cNvSpPr/>
          <p:nvPr/>
        </p:nvSpPr>
        <p:spPr>
          <a:xfrm>
            <a:off x="929855" y="2260241"/>
            <a:ext cx="1996225" cy="1171977"/>
          </a:xfrm>
          <a:prstGeom prst="roundRect">
            <a:avLst>
              <a:gd name="adj" fmla="val 16667"/>
            </a:avLst>
          </a:prstGeom>
          <a:solidFill>
            <a:srgbClr val="DF695B"/>
          </a:solidFill>
          <a:ln w="158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PREPARATION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6"/>
          <p:cNvSpPr/>
          <p:nvPr/>
        </p:nvSpPr>
        <p:spPr>
          <a:xfrm>
            <a:off x="3424710" y="2846229"/>
            <a:ext cx="1996225" cy="1171977"/>
          </a:xfrm>
          <a:prstGeom prst="roundRect">
            <a:avLst>
              <a:gd name="adj" fmla="val 16667"/>
            </a:avLst>
          </a:prstGeom>
          <a:solidFill>
            <a:srgbClr val="DF695B"/>
          </a:solidFill>
          <a:ln w="158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BODY MECHANICS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6"/>
          <p:cNvSpPr/>
          <p:nvPr/>
        </p:nvSpPr>
        <p:spPr>
          <a:xfrm>
            <a:off x="5919565" y="3432217"/>
            <a:ext cx="2092386" cy="1171977"/>
          </a:xfrm>
          <a:prstGeom prst="roundRect">
            <a:avLst>
              <a:gd name="adj" fmla="val 16667"/>
            </a:avLst>
          </a:prstGeom>
          <a:solidFill>
            <a:srgbClr val="DF695B"/>
          </a:solidFill>
          <a:ln w="158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INSTRUCTION / COMMUNICATION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6"/>
          <p:cNvSpPr/>
          <p:nvPr/>
        </p:nvSpPr>
        <p:spPr>
          <a:xfrm>
            <a:off x="8510581" y="4018205"/>
            <a:ext cx="1996225" cy="1171977"/>
          </a:xfrm>
          <a:prstGeom prst="roundRect">
            <a:avLst>
              <a:gd name="adj" fmla="val 16667"/>
            </a:avLst>
          </a:prstGeom>
          <a:solidFill>
            <a:srgbClr val="DF695B"/>
          </a:solidFill>
          <a:ln w="158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PATIENT POSITION AND SAFETY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"/>
          <p:cNvSpPr txBox="1">
            <a:spLocks noGrp="1"/>
          </p:cNvSpPr>
          <p:nvPr>
            <p:ph type="title"/>
          </p:nvPr>
        </p:nvSpPr>
        <p:spPr>
          <a:xfrm>
            <a:off x="1097280" y="0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MY"/>
              <a:t>PREPARATION</a:t>
            </a:r>
            <a:endParaRPr/>
          </a:p>
        </p:txBody>
      </p:sp>
      <p:sp>
        <p:nvSpPr>
          <p:cNvPr id="156" name="Google Shape;156;p7"/>
          <p:cNvSpPr txBox="1">
            <a:spLocks noGrp="1"/>
          </p:cNvSpPr>
          <p:nvPr>
            <p:ph type="body" idx="1"/>
          </p:nvPr>
        </p:nvSpPr>
        <p:spPr>
          <a:xfrm>
            <a:off x="1097280" y="1845733"/>
            <a:ext cx="10058400" cy="4426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85000" lnSpcReduction="20000"/>
          </a:bodyPr>
          <a:lstStyle/>
          <a:p>
            <a:pPr marL="91440" lvl="0" indent="-984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en-MY"/>
              <a:t> Perform proper hand hygiene</a:t>
            </a:r>
            <a:endParaRPr/>
          </a:p>
          <a:p>
            <a:pPr marL="91440" lvl="0" indent="-98425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en-MY"/>
              <a:t> Remove jewelry on hands/wrists </a:t>
            </a:r>
            <a:endParaRPr/>
          </a:p>
          <a:p>
            <a:pPr marL="91440" lvl="0" indent="-98425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en-MY"/>
              <a:t> Check the patient’s chart/room for any additional precautions (cognitive, weak side, weight bearing status)</a:t>
            </a:r>
            <a:endParaRPr/>
          </a:p>
          <a:p>
            <a:pPr marL="91440" lvl="0" indent="-98425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en-MY"/>
              <a:t> Assess ABCDs (airway, breathing, circulation, and disability)</a:t>
            </a:r>
            <a:endParaRPr/>
          </a:p>
          <a:p>
            <a:pPr marL="91440" lvl="0" indent="-98425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en-MY"/>
              <a:t> Ensure that all tubes, attachments, monitors, attached machines, patient wristbands, and lines are placed properly</a:t>
            </a:r>
            <a:endParaRPr/>
          </a:p>
          <a:p>
            <a:pPr marL="91440" lvl="0" indent="-98425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en-MY"/>
              <a:t> Plan type of transfer</a:t>
            </a:r>
            <a:endParaRPr/>
          </a:p>
          <a:p>
            <a:pPr marL="91440" lvl="0" indent="-98425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en-MY"/>
              <a:t> Place wheelchair close to bed or chair (30-45 deg)</a:t>
            </a:r>
            <a:endParaRPr/>
          </a:p>
          <a:p>
            <a:pPr marL="91440" lvl="0" indent="-98425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en-MY"/>
              <a:t> Remove armrest and footrest that closest to the bed/chair.</a:t>
            </a:r>
            <a:endParaRPr/>
          </a:p>
          <a:p>
            <a:pPr marL="91440" lvl="0" indent="-98425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en-MY"/>
              <a:t> Obtain necessary equipment (transfer board / transfer belt)</a:t>
            </a:r>
            <a:endParaRPr/>
          </a:p>
          <a:p>
            <a:pPr marL="91440" lvl="0" indent="-98425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en-MY"/>
              <a:t> Wheelchair and hospital bed wheels are locked</a:t>
            </a:r>
            <a:endParaRPr/>
          </a:p>
          <a:p>
            <a:pPr marL="91440" lvl="0" indent="-98425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en-MY"/>
              <a:t> Block feet or knees weak side.  Never wear sock but wear shoes to add more friction.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MY"/>
              <a:t>(Bergman, 2022)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None/>
            </a:pP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  <p:pic>
        <p:nvPicPr>
          <p:cNvPr id="157" name="Google Shape;15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30278" y="419569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MY"/>
              <a:t>BODY MECHANICS</a:t>
            </a:r>
            <a:endParaRPr/>
          </a:p>
        </p:txBody>
      </p:sp>
      <p:sp>
        <p:nvSpPr>
          <p:cNvPr id="163" name="Google Shape;163;p8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40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lvl="0" indent="-120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oto Sans Symbols"/>
              <a:buChar char="▪"/>
            </a:pPr>
            <a:r>
              <a:rPr lang="en-MY" sz="1900"/>
              <a:t> Adjust the height of the bed as needed</a:t>
            </a:r>
            <a:endParaRPr/>
          </a:p>
          <a:p>
            <a:pPr marL="91440" lvl="0" indent="-1206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900"/>
              <a:buFont typeface="Noto Sans Symbols"/>
              <a:buChar char="▪"/>
            </a:pPr>
            <a:r>
              <a:rPr lang="en-MY" sz="1900"/>
              <a:t> Use a wide base of support</a:t>
            </a:r>
            <a:endParaRPr/>
          </a:p>
          <a:p>
            <a:pPr marL="91440" lvl="0" indent="-1206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900"/>
              <a:buFont typeface="Noto Sans Symbols"/>
              <a:buChar char="▪"/>
            </a:pPr>
            <a:r>
              <a:rPr lang="en-MY" sz="1900"/>
              <a:t> Maintain the natural curves of your back ‐ Bend at your hips and knees instead</a:t>
            </a:r>
            <a:endParaRPr/>
          </a:p>
          <a:p>
            <a:pPr marL="91440" lvl="0" indent="-1206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900"/>
              <a:buFont typeface="Noto Sans Symbols"/>
              <a:buChar char="▪"/>
            </a:pPr>
            <a:r>
              <a:rPr lang="en-MY" sz="1900"/>
              <a:t> stay close to patients at all times during the transfer to keep the patient’s weight close to you</a:t>
            </a:r>
            <a:endParaRPr/>
          </a:p>
          <a:p>
            <a:pPr marL="91440" lvl="0" indent="-1206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900"/>
              <a:buFont typeface="Noto Sans Symbols"/>
              <a:buChar char="▪"/>
            </a:pPr>
            <a:r>
              <a:rPr lang="en-MY" sz="1900"/>
              <a:t> not to let patients wrap their arms around the caregiver’s head.</a:t>
            </a:r>
            <a:endParaRPr sz="1900"/>
          </a:p>
          <a:p>
            <a:pPr marL="91440" lvl="0" indent="-1206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900"/>
              <a:buFont typeface="Noto Sans Symbols"/>
              <a:buChar char="▪"/>
            </a:pPr>
            <a:r>
              <a:rPr lang="en-MY" sz="1900"/>
              <a:t> Move or pivot your feet to turn; do not twist at your back</a:t>
            </a:r>
            <a:endParaRPr/>
          </a:p>
          <a:p>
            <a:pPr marL="91440" lvl="0" indent="-1206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900"/>
              <a:buFont typeface="Noto Sans Symbols"/>
              <a:buChar char="▪"/>
            </a:pPr>
            <a:r>
              <a:rPr lang="en-MY" sz="1900"/>
              <a:t> Always let your patient assist as much as possible</a:t>
            </a:r>
            <a:endParaRPr/>
          </a:p>
          <a:p>
            <a:pPr marL="91440" lvl="0" indent="-1206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900"/>
              <a:buFont typeface="Noto Sans Symbols"/>
              <a:buChar char="▪"/>
            </a:pPr>
            <a:r>
              <a:rPr lang="en-MY" sz="1900"/>
              <a:t> Perform transfer in a smooth motion</a:t>
            </a:r>
            <a:endParaRPr/>
          </a:p>
          <a:p>
            <a:pPr marL="91440" lvl="0" indent="-1206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900"/>
              <a:buFont typeface="Noto Sans Symbols"/>
              <a:buChar char="▪"/>
            </a:pPr>
            <a:r>
              <a:rPr lang="en-MY" sz="1900"/>
              <a:t> If more than 1 person is assisting, communicate</a:t>
            </a:r>
            <a:endParaRPr/>
          </a:p>
          <a:p>
            <a:pPr marL="0" lvl="0" indent="0" algn="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</a:pPr>
            <a:r>
              <a:rPr lang="en-MY" sz="1600"/>
              <a:t>(Venema et al, 2013)</a:t>
            </a:r>
            <a:endParaRPr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MY" sz="1600"/>
              <a:t>(Bergman, 2022)</a:t>
            </a:r>
            <a:endParaRPr sz="1600"/>
          </a:p>
          <a:p>
            <a:pPr marL="0" lvl="0" indent="0" algn="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endParaRPr sz="1700"/>
          </a:p>
        </p:txBody>
      </p:sp>
      <p:pic>
        <p:nvPicPr>
          <p:cNvPr id="164" name="Google Shape;16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72789" y="409438"/>
            <a:ext cx="2238844" cy="2447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MY"/>
              <a:t>INSTRUCTION / COMMUNICATION</a:t>
            </a:r>
            <a:endParaRPr/>
          </a:p>
        </p:txBody>
      </p:sp>
      <p:sp>
        <p:nvSpPr>
          <p:cNvPr id="170" name="Google Shape;170;p9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MY" dirty="0"/>
              <a:t> Clear and short instructions should be verbalized clearly to patient , caretaker and assistant</a:t>
            </a:r>
            <a:endParaRPr dirty="0"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MY" dirty="0"/>
              <a:t> If more then one person involved, communication is  essential.</a:t>
            </a:r>
            <a:endParaRPr dirty="0"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MY" dirty="0"/>
              <a:t> “on the count of </a:t>
            </a:r>
            <a:r>
              <a:rPr lang="en-MY" sz="3200" dirty="0">
                <a:solidFill>
                  <a:srgbClr val="FF0000"/>
                </a:solidFill>
              </a:rPr>
              <a:t>three, 1..2..3.. Lift!”</a:t>
            </a:r>
            <a:endParaRPr sz="3200" dirty="0">
              <a:solidFill>
                <a:srgbClr val="FF0000"/>
              </a:solidFill>
            </a:endParaRPr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pic>
        <p:nvPicPr>
          <p:cNvPr id="171" name="Google Shape;17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2850" y="3293503"/>
            <a:ext cx="2552700" cy="179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1538</Words>
  <Application>Microsoft Office PowerPoint</Application>
  <PresentationFormat>Widescreen</PresentationFormat>
  <Paragraphs>192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Sen</vt:lpstr>
      <vt:lpstr>Calibri</vt:lpstr>
      <vt:lpstr>Noto Sans Symbols</vt:lpstr>
      <vt:lpstr>Retrospect</vt:lpstr>
      <vt:lpstr>PATIENT TRANSFERRING : SAFE MANUAL AND MECHANICAL TRANSFER</vt:lpstr>
      <vt:lpstr>OUTCOMES</vt:lpstr>
      <vt:lpstr>DEFINITION</vt:lpstr>
      <vt:lpstr>OBJECTIVE</vt:lpstr>
      <vt:lpstr>ASSISTANCE TERMINOLOGY</vt:lpstr>
      <vt:lpstr>COMPONENTS</vt:lpstr>
      <vt:lpstr>PREPARATION</vt:lpstr>
      <vt:lpstr>BODY MECHANICS</vt:lpstr>
      <vt:lpstr>INSTRUCTION / COMMUNICATION</vt:lpstr>
      <vt:lpstr>PATIENT POSITION &amp; SAFETY</vt:lpstr>
      <vt:lpstr>PRECAUTION</vt:lpstr>
      <vt:lpstr>TYPE OF TRANSFER</vt:lpstr>
      <vt:lpstr>PIVOT TRANSFER</vt:lpstr>
      <vt:lpstr>STAND PIVOT TRANSFER</vt:lpstr>
      <vt:lpstr>PowerPoint Presentation</vt:lpstr>
      <vt:lpstr>PIVOT TRANSFER (2 PERSON)</vt:lpstr>
      <vt:lpstr> 2-MAN TRANSFER</vt:lpstr>
      <vt:lpstr>PowerPoint Presentation</vt:lpstr>
      <vt:lpstr>MECHANICAL TRANSFER - HOIST</vt:lpstr>
      <vt:lpstr>MECHANICAL TRANSFER - HOIST</vt:lpstr>
      <vt:lpstr>EQUIPMENT / ASSISTIVE DEVICE</vt:lpstr>
      <vt:lpstr>TRANSFER BELT</vt:lpstr>
      <vt:lpstr>TRANSFER BOARD</vt:lpstr>
      <vt:lpstr>TRANSFER BOARD</vt:lpstr>
      <vt:lpstr>HOIST</vt:lpstr>
      <vt:lpstr>CONCLUSION</vt:lpstr>
      <vt:lpstr>REFERENCE</vt:lpstr>
      <vt:lpstr>     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PATIENT TRANSFERRING : SAFE MANUAL AND MECHANICAL TRANSFER</dc:title>
  <dc:creator>Microsoft account</dc:creator>
  <cp:lastModifiedBy>NURUL WAFIQAH AZMAN</cp:lastModifiedBy>
  <cp:revision>1</cp:revision>
  <dcterms:created xsi:type="dcterms:W3CDTF">2023-02-05T09:13:42Z</dcterms:created>
  <dcterms:modified xsi:type="dcterms:W3CDTF">2023-07-10T01:21:49Z</dcterms:modified>
</cp:coreProperties>
</file>