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6858000" cx="9144000"/>
  <p:notesSz cx="6858000" cy="9144000"/>
  <p:embeddedFontLst>
    <p:embeddedFont>
      <p:font typeface="Roboto"/>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jVElsBNE93Qdt0W0X7TVyFGpOt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E889D4A-4D46-42EC-AD54-79AD33577012}">
  <a:tblStyle styleId="{6E889D4A-4D46-42EC-AD54-79AD3357701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slide" Target="slides/slide42.xml"/><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59a79310a9_0_7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259a79310a9_0_7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59a79310a9_0_7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259a79310a9_0_7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59a79310a9_0_7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259a79310a9_0_7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319214bb9b_0_2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2319214bb9b_0_2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319214bb9b_0_1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2100" lvl="0" marL="457200" rtl="0" algn="l">
              <a:lnSpc>
                <a:spcPct val="115000"/>
              </a:lnSpc>
              <a:spcBef>
                <a:spcPts val="900"/>
              </a:spcBef>
              <a:spcAft>
                <a:spcPts val="0"/>
              </a:spcAft>
              <a:buClr>
                <a:srgbClr val="202124"/>
              </a:buClr>
              <a:buSzPts val="1000"/>
              <a:buFont typeface="Arial"/>
              <a:buChar char="●"/>
            </a:pPr>
            <a:r>
              <a:rPr lang="en-US" sz="1000">
                <a:solidFill>
                  <a:srgbClr val="202124"/>
                </a:solidFill>
                <a:highlight>
                  <a:srgbClr val="FFFFFF"/>
                </a:highlight>
                <a:latin typeface="Arial"/>
                <a:ea typeface="Arial"/>
                <a:cs typeface="Arial"/>
                <a:sym typeface="Arial"/>
              </a:rPr>
              <a:t>What is the role of the nurse in caring for a patient with dysphagia?</a:t>
            </a:r>
            <a:endParaRPr sz="1000">
              <a:solidFill>
                <a:srgbClr val="202124"/>
              </a:solidFill>
              <a:highlight>
                <a:srgbClr val="FFFFFF"/>
              </a:highlight>
              <a:latin typeface="Arial"/>
              <a:ea typeface="Arial"/>
              <a:cs typeface="Arial"/>
              <a:sym typeface="Arial"/>
            </a:endParaRPr>
          </a:p>
          <a:p>
            <a:pPr indent="-292100" lvl="0" marL="457200" rtl="0" algn="l">
              <a:lnSpc>
                <a:spcPct val="115000"/>
              </a:lnSpc>
              <a:spcBef>
                <a:spcPts val="0"/>
              </a:spcBef>
              <a:spcAft>
                <a:spcPts val="0"/>
              </a:spcAft>
              <a:buSzPts val="1000"/>
              <a:buFont typeface="Arial"/>
              <a:buChar char="●"/>
            </a:pPr>
            <a:r>
              <a:rPr lang="en-US" sz="1000">
                <a:solidFill>
                  <a:srgbClr val="4D5156"/>
                </a:solidFill>
                <a:highlight>
                  <a:srgbClr val="FFFFFF"/>
                </a:highlight>
                <a:latin typeface="Arial"/>
                <a:ea typeface="Arial"/>
                <a:cs typeface="Arial"/>
                <a:sym typeface="Arial"/>
              </a:rPr>
              <a:t>The main objective when caring for the dysphagic patient is </a:t>
            </a:r>
            <a:r>
              <a:rPr lang="en-US" sz="1000">
                <a:solidFill>
                  <a:srgbClr val="040C28"/>
                </a:solidFill>
                <a:highlight>
                  <a:srgbClr val="FFFFFF"/>
                </a:highlight>
                <a:latin typeface="Arial"/>
                <a:ea typeface="Arial"/>
                <a:cs typeface="Arial"/>
                <a:sym typeface="Arial"/>
              </a:rPr>
              <a:t>promoting safe swallowing and ensuring the patient has food and fluids that are the appropriate texture and thickness for their diet</a:t>
            </a:r>
            <a:endParaRPr sz="1000">
              <a:solidFill>
                <a:srgbClr val="040C28"/>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22" name="Google Shape;222;g2319214bb9b_0_12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5a80699dbf_2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lang="en-US" sz="1400"/>
              <a:t>Inter-professional collaboration between nurses and SLT</a:t>
            </a:r>
            <a:r>
              <a:rPr b="1" lang="en-US" sz="300"/>
              <a:t>… </a:t>
            </a:r>
            <a:r>
              <a:rPr lang="en-US" sz="1100"/>
              <a:t>Nurses are often the eyes and ears for the SLP who may only see a patient for a</a:t>
            </a:r>
            <a:r>
              <a:rPr b="1" lang="en-US" sz="1100"/>
              <a:t> short treatment session</a:t>
            </a:r>
            <a:endParaRPr sz="300"/>
          </a:p>
          <a:p>
            <a:pPr indent="0" lvl="0" marL="0" rtl="0" algn="l">
              <a:lnSpc>
                <a:spcPct val="115000"/>
              </a:lnSpc>
              <a:spcBef>
                <a:spcPts val="1200"/>
              </a:spcBef>
              <a:spcAft>
                <a:spcPts val="0"/>
              </a:spcAft>
              <a:buSzPts val="1100"/>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29" name="Google Shape;229;g25a80699dbf_2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5ae4107463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37" name="Google Shape;237;g25ae4107463_0_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319214bb9b_0_12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43" name="Google Shape;243;g2319214bb9b_0_129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5a80699dbf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50" name="Google Shape;250;g25a80699dbf_0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319214bb9b_0_13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57" name="Google Shape;257;g2319214bb9b_0_13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59a79310a9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259a79310a9_0_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319214bb9b_0_1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66" name="Google Shape;266;g2319214bb9b_0_12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5ae4107463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72" name="Google Shape;272;g25ae4107463_0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5a80699dbf_2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79" name="Google Shape;279;g25a80699dbf_2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319214bb9b_0_13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86" name="Google Shape;286;g2319214bb9b_0_130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5ae4107463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93" name="Google Shape;293;g25ae4107463_0_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5ae4107463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01" name="Google Shape;301;g25ae4107463_0_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5ae4107463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13" name="Google Shape;313;g25ae4107463_0_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5ae4107463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27" name="Google Shape;327;g25ae4107463_0_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5ae4107463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39" name="Google Shape;339;g25ae4107463_0_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5ae4107463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51" name="Google Shape;351;g25ae4107463_0_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59a79310a9_0_6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g259a79310a9_0_69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5ae4107463_1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64" name="Google Shape;364;g25ae4107463_1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5ae4107463_1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77" name="Google Shape;377;g25ae4107463_1_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5ae4107463_1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90" name="Google Shape;390;g25ae4107463_1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5ae4107463_1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403" name="Google Shape;403;g25ae4107463_1_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5ae4107463_1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416" name="Google Shape;416;g25ae4107463_1_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5ae4107463_1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429" name="Google Shape;429;g25ae4107463_1_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5ae4107463_1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442" name="Google Shape;442;g25ae4107463_1_9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5ae4107463_1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sz="1100">
                <a:latin typeface="Arial"/>
                <a:ea typeface="Arial"/>
                <a:cs typeface="Arial"/>
                <a:sym typeface="Arial"/>
              </a:rPr>
              <a:t>Screening procedures are usually used to determine the possible presence of dysphagia and the need for further investigation.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455" name="Google Shape;455;g25ae4107463_1_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Strategi yang diberikan adalah berbeza-beza antara pesakit mengikut masalah menelan yang dihadapi.</a:t>
            </a:r>
            <a:endParaRPr/>
          </a:p>
          <a:p>
            <a:pPr indent="0" lvl="0" marL="0" rtl="0" algn="l">
              <a:lnSpc>
                <a:spcPct val="100000"/>
              </a:lnSpc>
              <a:spcBef>
                <a:spcPts val="0"/>
              </a:spcBef>
              <a:spcAft>
                <a:spcPts val="0"/>
              </a:spcAft>
              <a:buSzPts val="1400"/>
              <a:buNone/>
            </a:pPr>
            <a:r>
              <a:rPr lang="en-US"/>
              <a:t>Matlamat utama dalam rawatan masalah menelan adalah untuk mengurangkan risiko semasa menelan dan risiko kematian yang dikaitkan dengan jangkitan paru-paru. Selain itu, rawatan yang diberikan supaya pesakit kembali mengambil diet secara normal. Ini seterusnya dapat meningkatkan kualiti hidup mereka (Singh &amp; Hamdy 2006).</a:t>
            </a:r>
            <a:endParaRPr/>
          </a:p>
          <a:p>
            <a:pPr indent="0" lvl="0" marL="0" rtl="0" algn="l">
              <a:lnSpc>
                <a:spcPct val="100000"/>
              </a:lnSpc>
              <a:spcBef>
                <a:spcPts val="0"/>
              </a:spcBef>
              <a:spcAft>
                <a:spcPts val="0"/>
              </a:spcAft>
              <a:buSzPts val="1400"/>
              <a:buNone/>
            </a:pPr>
            <a:r>
              <a:t/>
            </a:r>
            <a:endParaRPr/>
          </a:p>
        </p:txBody>
      </p:sp>
      <p:sp>
        <p:nvSpPr>
          <p:cNvPr id="469" name="Google Shape;46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59a79310a9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259a79310a9_0_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0" name="Google Shape;490;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3" name="Google Shape;503;p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59a79310a9_0_7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259a79310a9_0_7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59a79310a9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259a79310a9_0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59a79310a9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259a79310a9_0_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59a79310a9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259a79310a9_0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59a79310a9_0_7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259a79310a9_0_7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4"/>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3"/>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4"/>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4"/>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1"/>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1"/>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2"/>
          <p:cNvSpPr/>
          <p:nvPr>
            <p:ph idx="2" type="pic"/>
          </p:nvPr>
        </p:nvSpPr>
        <p:spPr>
          <a:xfrm>
            <a:off x="3887391" y="987426"/>
            <a:ext cx="4629150" cy="4873625"/>
          </a:xfrm>
          <a:prstGeom prst="rect">
            <a:avLst/>
          </a:prstGeom>
          <a:noFill/>
          <a:ln>
            <a:noFill/>
          </a:ln>
        </p:spPr>
      </p:sp>
      <p:sp>
        <p:nvSpPr>
          <p:cNvPr id="68" name="Google Shape;68;p52"/>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hyperlink" Target="https://www.google.com/search?q=swallowing&amp;tbm=vid&amp;sa=X&amp;ved=2ahUKEwjas8rqjIuAAxVfR2wGHa8CBy0Q0pQJegQIChAB&amp;cshid=1689231266683705&amp;biw=1920&amp;bih=961&amp;dpr=1#fpstate=ive&amp;vld=cid:38a9bc32,vid:YQm5RCz9Pxc" TargetMode="External"/><Relationship Id="rId5"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jp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jp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jp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jp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jp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jp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jp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jp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jp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jp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jpg"/><Relationship Id="rId4" Type="http://schemas.openxmlformats.org/officeDocument/2006/relationships/image" Target="../media/image21.jpg"/><Relationship Id="rId5" Type="http://schemas.openxmlformats.org/officeDocument/2006/relationships/image" Target="../media/image30.jpg"/><Relationship Id="rId6" Type="http://schemas.openxmlformats.org/officeDocument/2006/relationships/image" Target="../media/image1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jpg"/><Relationship Id="rId4" Type="http://schemas.openxmlformats.org/officeDocument/2006/relationships/image" Target="../media/image31.png"/><Relationship Id="rId5" Type="http://schemas.openxmlformats.org/officeDocument/2006/relationships/image" Target="../media/image2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ph idx="1" type="subTitle"/>
          </p:nvPr>
        </p:nvSpPr>
        <p:spPr>
          <a:xfrm>
            <a:off x="3779725" y="5505825"/>
            <a:ext cx="5158200" cy="783300"/>
          </a:xfrm>
          <a:prstGeom prst="rect">
            <a:avLst/>
          </a:prstGeom>
          <a:noFill/>
          <a:ln>
            <a:noFill/>
          </a:ln>
        </p:spPr>
        <p:txBody>
          <a:bodyPr anchorCtr="0" anchor="t" bIns="45700" lIns="91425" spcFirstLastPara="1" rIns="91425" wrap="square" tIns="45700">
            <a:normAutofit fontScale="62500" lnSpcReduction="10000"/>
          </a:bodyPr>
          <a:lstStyle/>
          <a:p>
            <a:pPr indent="0" lvl="0" marL="0" rtl="0" algn="ctr">
              <a:lnSpc>
                <a:spcPct val="90000"/>
              </a:lnSpc>
              <a:spcBef>
                <a:spcPts val="0"/>
              </a:spcBef>
              <a:spcAft>
                <a:spcPts val="0"/>
              </a:spcAft>
              <a:buClr>
                <a:schemeClr val="dk1"/>
              </a:buClr>
              <a:buSzPct val="100000"/>
              <a:buNone/>
            </a:pPr>
            <a:r>
              <a:rPr lang="en-US" sz="2000">
                <a:latin typeface="Times New Roman"/>
                <a:ea typeface="Times New Roman"/>
                <a:cs typeface="Times New Roman"/>
                <a:sym typeface="Times New Roman"/>
              </a:rPr>
              <a:t>NIK NOR HARAMAINI BINTI NIK ABDUL GHANI</a:t>
            </a:r>
            <a:endParaRPr/>
          </a:p>
          <a:p>
            <a:pPr indent="0" lvl="0" marL="0" rtl="0" algn="ctr">
              <a:lnSpc>
                <a:spcPct val="90000"/>
              </a:lnSpc>
              <a:spcBef>
                <a:spcPts val="1000"/>
              </a:spcBef>
              <a:spcAft>
                <a:spcPts val="0"/>
              </a:spcAft>
              <a:buClr>
                <a:schemeClr val="dk1"/>
              </a:buClr>
              <a:buSzPct val="100000"/>
              <a:buNone/>
            </a:pPr>
            <a:r>
              <a:rPr lang="en-US" sz="1600">
                <a:latin typeface="Times New Roman"/>
                <a:ea typeface="Times New Roman"/>
                <a:cs typeface="Times New Roman"/>
                <a:sym typeface="Times New Roman"/>
              </a:rPr>
              <a:t>PEGAWAI PEMULIHAN PERUBATAN PERTUTURAN </a:t>
            </a:r>
            <a:endParaRPr sz="1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ct val="100000"/>
              <a:buNone/>
            </a:pPr>
            <a:r>
              <a:rPr lang="en-US" sz="1600">
                <a:latin typeface="Times New Roman"/>
                <a:ea typeface="Times New Roman"/>
                <a:cs typeface="Times New Roman"/>
                <a:sym typeface="Times New Roman"/>
              </a:rPr>
              <a:t>UNIT TERAPI PERTUTURAN-BAHASA,  JABATAN PERUBATAN REHABILITASI </a:t>
            </a:r>
            <a:endParaRPr sz="1600">
              <a:latin typeface="Times New Roman"/>
              <a:ea typeface="Times New Roman"/>
              <a:cs typeface="Times New Roman"/>
              <a:sym typeface="Times New Roman"/>
            </a:endParaRPr>
          </a:p>
        </p:txBody>
      </p:sp>
      <p:sp>
        <p:nvSpPr>
          <p:cNvPr id="89" name="Google Shape;89;p1"/>
          <p:cNvSpPr txBox="1"/>
          <p:nvPr/>
        </p:nvSpPr>
        <p:spPr>
          <a:xfrm>
            <a:off x="565175" y="4073375"/>
            <a:ext cx="8145300" cy="1285200"/>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3600"/>
              <a:buFont typeface="Times New Roman"/>
              <a:buNone/>
            </a:pPr>
            <a:r>
              <a:rPr b="0" i="0" lang="en-US" sz="3400" u="none" cap="none" strike="noStrike">
                <a:solidFill>
                  <a:schemeClr val="dk1"/>
                </a:solidFill>
                <a:latin typeface="Times New Roman"/>
                <a:ea typeface="Times New Roman"/>
                <a:cs typeface="Times New Roman"/>
                <a:sym typeface="Times New Roman"/>
              </a:rPr>
              <a:t> </a:t>
            </a:r>
            <a:r>
              <a:rPr b="0" i="0" lang="en-US" sz="2200" u="none" cap="none" strike="noStrike">
                <a:solidFill>
                  <a:schemeClr val="dk1"/>
                </a:solidFill>
                <a:latin typeface="Times New Roman"/>
                <a:ea typeface="Times New Roman"/>
                <a:cs typeface="Times New Roman"/>
                <a:sym typeface="Times New Roman"/>
              </a:rPr>
              <a:t>Nursing management in stroke rehabilitation : </a:t>
            </a:r>
            <a:endParaRPr b="0" i="0" sz="1700" u="none" cap="none" strike="noStrike">
              <a:solidFill>
                <a:schemeClr val="dk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dk1"/>
              </a:buClr>
              <a:buSzPts val="3100"/>
              <a:buFont typeface="Times New Roman"/>
              <a:buNone/>
            </a:pPr>
            <a:r>
              <a:rPr b="1" i="0" lang="en-US" sz="3100" u="none" cap="none" strike="noStrike">
                <a:solidFill>
                  <a:schemeClr val="dk1"/>
                </a:solidFill>
                <a:latin typeface="Times New Roman"/>
                <a:ea typeface="Times New Roman"/>
                <a:cs typeface="Times New Roman"/>
                <a:sym typeface="Times New Roman"/>
              </a:rPr>
              <a:t>BEDSIDE SWALLOWING SCREENING </a:t>
            </a:r>
            <a:endParaRPr b="1" i="0" sz="3100" u="none" cap="none" strike="noStrike">
              <a:solidFill>
                <a:schemeClr val="dk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dk1"/>
              </a:buClr>
              <a:buSzPts val="3100"/>
              <a:buFont typeface="Times New Roman"/>
              <a:buNone/>
            </a:pPr>
            <a:r>
              <a:rPr b="1" i="0" lang="en-US" sz="3100" u="none" cap="none" strike="noStrike">
                <a:solidFill>
                  <a:schemeClr val="dk1"/>
                </a:solidFill>
                <a:latin typeface="Times New Roman"/>
                <a:ea typeface="Times New Roman"/>
                <a:cs typeface="Times New Roman"/>
                <a:sym typeface="Times New Roman"/>
              </a:rPr>
              <a:t>IN STROKE PATIENT</a:t>
            </a:r>
            <a:endParaRPr b="1" i="0" sz="19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sp>
        <p:nvSpPr>
          <p:cNvPr id="158" name="Google Shape;158;g259a79310a9_0_719"/>
          <p:cNvSpPr txBox="1"/>
          <p:nvPr>
            <p:ph type="title"/>
          </p:nvPr>
        </p:nvSpPr>
        <p:spPr>
          <a:xfrm>
            <a:off x="513050" y="625176"/>
            <a:ext cx="7886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Phases of swallowing </a:t>
            </a:r>
            <a:endParaRPr/>
          </a:p>
        </p:txBody>
      </p:sp>
      <p:sp>
        <p:nvSpPr>
          <p:cNvPr id="159" name="Google Shape;159;g259a79310a9_0_71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sz="2400"/>
          </a:p>
          <a:p>
            <a:pPr indent="-381000" lvl="0" marL="457200" rtl="0" algn="l">
              <a:lnSpc>
                <a:spcPct val="90000"/>
              </a:lnSpc>
              <a:spcBef>
                <a:spcPts val="1000"/>
              </a:spcBef>
              <a:spcAft>
                <a:spcPts val="0"/>
              </a:spcAft>
              <a:buSzPts val="2400"/>
              <a:buFont typeface="Calibri"/>
              <a:buChar char="●"/>
            </a:pPr>
            <a:r>
              <a:rPr lang="en-US" sz="2400"/>
              <a:t>Oral phase</a:t>
            </a:r>
            <a:endParaRPr sz="2400"/>
          </a:p>
          <a:p>
            <a:pPr indent="-381000" lvl="0" marL="457200" rtl="0" algn="l">
              <a:lnSpc>
                <a:spcPct val="90000"/>
              </a:lnSpc>
              <a:spcBef>
                <a:spcPts val="0"/>
              </a:spcBef>
              <a:spcAft>
                <a:spcPts val="0"/>
              </a:spcAft>
              <a:buSzPts val="2400"/>
              <a:buChar char="●"/>
            </a:pPr>
            <a:r>
              <a:rPr lang="en-US" sz="2400"/>
              <a:t>Pharyngeal phase</a:t>
            </a:r>
            <a:endParaRPr sz="2400"/>
          </a:p>
          <a:p>
            <a:pPr indent="-381000" lvl="0" marL="457200" rtl="0" algn="l">
              <a:lnSpc>
                <a:spcPct val="90000"/>
              </a:lnSpc>
              <a:spcBef>
                <a:spcPts val="0"/>
              </a:spcBef>
              <a:spcAft>
                <a:spcPts val="0"/>
              </a:spcAft>
              <a:buSzPts val="2400"/>
              <a:buChar char="●"/>
            </a:pPr>
            <a:r>
              <a:rPr lang="en-US" sz="2400"/>
              <a:t>Esophageal phase</a:t>
            </a:r>
            <a:endParaRPr sz="2400"/>
          </a:p>
          <a:p>
            <a:pPr indent="0" lvl="0" marL="457200" rtl="0" algn="l">
              <a:lnSpc>
                <a:spcPct val="90000"/>
              </a:lnSpc>
              <a:spcBef>
                <a:spcPts val="1000"/>
              </a:spcBef>
              <a:spcAft>
                <a:spcPts val="0"/>
              </a:spcAft>
              <a:buSzPts val="1800"/>
              <a:buNone/>
            </a:pPr>
            <a:r>
              <a:rPr lang="en-US" sz="2400"/>
              <a:t> </a:t>
            </a:r>
            <a:endParaRPr sz="2400"/>
          </a:p>
          <a:p>
            <a:pPr indent="0" lvl="0" marL="0" rtl="0" algn="l">
              <a:lnSpc>
                <a:spcPct val="90000"/>
              </a:lnSpc>
              <a:spcBef>
                <a:spcPts val="1000"/>
              </a:spcBef>
              <a:spcAft>
                <a:spcPts val="0"/>
              </a:spcAft>
              <a:buSzPts val="1800"/>
              <a:buNone/>
            </a:pPr>
            <a:r>
              <a:t/>
            </a:r>
            <a:endParaRPr sz="2400"/>
          </a:p>
          <a:p>
            <a:pPr indent="0" lvl="0" marL="0" rtl="0" algn="l">
              <a:lnSpc>
                <a:spcPct val="90000"/>
              </a:lnSpc>
              <a:spcBef>
                <a:spcPts val="1000"/>
              </a:spcBef>
              <a:spcAft>
                <a:spcPts val="0"/>
              </a:spcAft>
              <a:buSzPts val="1800"/>
              <a:buNone/>
            </a:pPr>
            <a:r>
              <a:t/>
            </a:r>
            <a:endParaRPr sz="1000"/>
          </a:p>
          <a:p>
            <a:pPr indent="0" lvl="0" marL="0" rtl="0" algn="l">
              <a:lnSpc>
                <a:spcPct val="90000"/>
              </a:lnSpc>
              <a:spcBef>
                <a:spcPts val="1000"/>
              </a:spcBef>
              <a:spcAft>
                <a:spcPts val="0"/>
              </a:spcAft>
              <a:buSzPts val="1800"/>
              <a:buNone/>
            </a:pPr>
            <a:r>
              <a:rPr lang="en-US" sz="1000">
                <a:solidFill>
                  <a:srgbClr val="1155CC"/>
                </a:solidFill>
                <a:highlight>
                  <a:srgbClr val="FFFFFF"/>
                </a:highlight>
                <a:uFill>
                  <a:noFill/>
                </a:uFill>
                <a:latin typeface="Roboto"/>
                <a:ea typeface="Roboto"/>
                <a:cs typeface="Roboto"/>
                <a:sym typeface="Roboto"/>
                <a:hlinkClick r:id="rId4">
                  <a:extLst>
                    <a:ext uri="{A12FA001-AC4F-418D-AE19-62706E023703}">
                      <ahyp:hlinkClr val="tx"/>
                    </a:ext>
                  </a:extLst>
                </a:hlinkClick>
              </a:rPr>
              <a:t>https://www.google.com/search?q=swallowing&amp;tbm=vid&amp;sa=X&amp;ved=2ahUKEwjas8rqjIuAAxVfR2wGHa8CBy0Q0pQJegQIChAB&amp;cshid=1689231266683705&amp;biw=1920&amp;bih=961&amp;dpr=1#fpstate=ive&amp;vld=cid:38a9bc32,vid:YQm5RCz9Pxc</a:t>
            </a:r>
            <a:endParaRPr sz="1000"/>
          </a:p>
        </p:txBody>
      </p:sp>
      <p:pic>
        <p:nvPicPr>
          <p:cNvPr id="160" name="Google Shape;160;g259a79310a9_0_719"/>
          <p:cNvPicPr preferRelativeResize="0"/>
          <p:nvPr/>
        </p:nvPicPr>
        <p:blipFill rotWithShape="1">
          <a:blip r:embed="rId5">
            <a:alphaModFix/>
          </a:blip>
          <a:srcRect b="0" l="0" r="0" t="0"/>
          <a:stretch/>
        </p:blipFill>
        <p:spPr>
          <a:xfrm>
            <a:off x="4189925" y="1637450"/>
            <a:ext cx="4758226" cy="4286250"/>
          </a:xfrm>
          <a:prstGeom prst="rect">
            <a:avLst/>
          </a:prstGeom>
          <a:noFill/>
          <a:ln>
            <a:noFill/>
          </a:ln>
        </p:spPr>
      </p:pic>
      <p:sp>
        <p:nvSpPr>
          <p:cNvPr id="161" name="Google Shape;161;g259a79310a9_0_719"/>
          <p:cNvSpPr txBox="1"/>
          <p:nvPr/>
        </p:nvSpPr>
        <p:spPr>
          <a:xfrm>
            <a:off x="3985095" y="1757977"/>
            <a:ext cx="1655700" cy="2372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sp>
        <p:nvSpPr>
          <p:cNvPr id="166" name="Google Shape;166;g259a79310a9_0_729"/>
          <p:cNvSpPr txBox="1"/>
          <p:nvPr>
            <p:ph type="title"/>
          </p:nvPr>
        </p:nvSpPr>
        <p:spPr>
          <a:xfrm>
            <a:off x="513050" y="625176"/>
            <a:ext cx="7886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Phases of swallowing </a:t>
            </a:r>
            <a:endParaRPr/>
          </a:p>
        </p:txBody>
      </p:sp>
      <p:sp>
        <p:nvSpPr>
          <p:cNvPr id="167" name="Google Shape;167;g259a79310a9_0_72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sz="2400"/>
          </a:p>
          <a:p>
            <a:pPr indent="0" lvl="0" marL="457200" rtl="0" algn="l">
              <a:lnSpc>
                <a:spcPct val="90000"/>
              </a:lnSpc>
              <a:spcBef>
                <a:spcPts val="1000"/>
              </a:spcBef>
              <a:spcAft>
                <a:spcPts val="0"/>
              </a:spcAft>
              <a:buSzPts val="1800"/>
              <a:buNone/>
            </a:pPr>
            <a:r>
              <a:t/>
            </a:r>
            <a:endParaRPr sz="2400"/>
          </a:p>
          <a:p>
            <a:pPr indent="0" lvl="0" marL="457200" rtl="0" algn="l">
              <a:lnSpc>
                <a:spcPct val="90000"/>
              </a:lnSpc>
              <a:spcBef>
                <a:spcPts val="1000"/>
              </a:spcBef>
              <a:spcAft>
                <a:spcPts val="0"/>
              </a:spcAft>
              <a:buSzPts val="1800"/>
              <a:buNone/>
            </a:pPr>
            <a:r>
              <a:rPr lang="en-US" sz="2400"/>
              <a:t> </a:t>
            </a:r>
            <a:endParaRPr sz="2400"/>
          </a:p>
          <a:p>
            <a:pPr indent="0" lvl="0" marL="0" rtl="0" algn="l">
              <a:lnSpc>
                <a:spcPct val="90000"/>
              </a:lnSpc>
              <a:spcBef>
                <a:spcPts val="1000"/>
              </a:spcBef>
              <a:spcAft>
                <a:spcPts val="0"/>
              </a:spcAft>
              <a:buSzPts val="1800"/>
              <a:buNone/>
            </a:pPr>
            <a:r>
              <a:t/>
            </a:r>
            <a:endParaRPr sz="2400"/>
          </a:p>
          <a:p>
            <a:pPr indent="0" lvl="0" marL="0" rtl="0" algn="l">
              <a:lnSpc>
                <a:spcPct val="90000"/>
              </a:lnSpc>
              <a:spcBef>
                <a:spcPts val="1000"/>
              </a:spcBef>
              <a:spcAft>
                <a:spcPts val="0"/>
              </a:spcAft>
              <a:buSzPts val="1800"/>
              <a:buNone/>
            </a:pPr>
            <a:r>
              <a:t/>
            </a:r>
            <a:endParaRPr sz="1000"/>
          </a:p>
        </p:txBody>
      </p:sp>
      <p:graphicFrame>
        <p:nvGraphicFramePr>
          <p:cNvPr id="168" name="Google Shape;168;g259a79310a9_0_729"/>
          <p:cNvGraphicFramePr/>
          <p:nvPr/>
        </p:nvGraphicFramePr>
        <p:xfrm>
          <a:off x="1160750" y="2060175"/>
          <a:ext cx="3000000" cy="3000000"/>
        </p:xfrm>
        <a:graphic>
          <a:graphicData uri="http://schemas.openxmlformats.org/drawingml/2006/table">
            <a:tbl>
              <a:tblPr>
                <a:noFill/>
                <a:tableStyleId>{6E889D4A-4D46-42EC-AD54-79AD33577012}</a:tableStyleId>
              </a:tblPr>
              <a:tblGrid>
                <a:gridCol w="2136175"/>
                <a:gridCol w="510282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Oral phase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oral preparatory phase :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-manipulated, masticated and mixed with saliva in preparation for swallowing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-back of tongue controls the position, preventing premature spillage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tongue transfer bolus of food to the pharynx</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Pharyngeal phase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complex and coordinated movement of the tongue and pharyngeal structures propel the bolus into esophagus, while protecting airway (*VF close)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Esophageal phase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coordinated contraction of muscle of esophagus move bolus through esophagus towards stomach </a:t>
                      </a:r>
                      <a:endParaRPr sz="1400" u="none" cap="none" strike="noStrike"/>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
        <p:nvSpPr>
          <p:cNvPr id="173" name="Google Shape;173;g259a79310a9_0_748"/>
          <p:cNvSpPr txBox="1"/>
          <p:nvPr>
            <p:ph type="title"/>
          </p:nvPr>
        </p:nvSpPr>
        <p:spPr>
          <a:xfrm>
            <a:off x="628650" y="862525"/>
            <a:ext cx="7886700" cy="582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t/>
            </a:r>
            <a:endParaRPr/>
          </a:p>
          <a:p>
            <a:pPr indent="0" lvl="0" marL="0" rtl="0" algn="ctr">
              <a:lnSpc>
                <a:spcPct val="90000"/>
              </a:lnSpc>
              <a:spcBef>
                <a:spcPts val="0"/>
              </a:spcBef>
              <a:spcAft>
                <a:spcPts val="0"/>
              </a:spcAft>
              <a:buClr>
                <a:schemeClr val="dk1"/>
              </a:buClr>
              <a:buSzPct val="275000"/>
              <a:buFont typeface="Calibri"/>
              <a:buNone/>
            </a:pPr>
            <a:r>
              <a:rPr lang="en-US" sz="1600">
                <a:highlight>
                  <a:srgbClr val="EDEBE9"/>
                </a:highlight>
              </a:rPr>
              <a:t> m</a:t>
            </a:r>
            <a:r>
              <a:rPr lang="en-US"/>
              <a:t> </a:t>
            </a:r>
            <a:endParaRPr/>
          </a:p>
        </p:txBody>
      </p:sp>
      <p:sp>
        <p:nvSpPr>
          <p:cNvPr id="174" name="Google Shape;174;g259a79310a9_0_748"/>
          <p:cNvSpPr txBox="1"/>
          <p:nvPr>
            <p:ph idx="1" type="body"/>
          </p:nvPr>
        </p:nvSpPr>
        <p:spPr>
          <a:xfrm flipH="1">
            <a:off x="-1340200" y="1800900"/>
            <a:ext cx="324600" cy="3435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245454"/>
              </a:lnSpc>
              <a:spcBef>
                <a:spcPts val="1200"/>
              </a:spcBef>
              <a:spcAft>
                <a:spcPts val="0"/>
              </a:spcAft>
              <a:buSzPts val="1800"/>
              <a:buNone/>
            </a:pPr>
            <a:r>
              <a:t/>
            </a:r>
            <a:endParaRPr i="1" sz="3800">
              <a:latin typeface="Arial"/>
              <a:ea typeface="Arial"/>
              <a:cs typeface="Arial"/>
              <a:sym typeface="Arial"/>
            </a:endParaRPr>
          </a:p>
          <a:p>
            <a:pPr indent="0" lvl="0" marL="914400" rtl="0" algn="l">
              <a:lnSpc>
                <a:spcPct val="90000"/>
              </a:lnSpc>
              <a:spcBef>
                <a:spcPts val="1200"/>
              </a:spcBef>
              <a:spcAft>
                <a:spcPts val="0"/>
              </a:spcAft>
              <a:buSzPts val="1800"/>
              <a:buNone/>
            </a:pPr>
            <a:r>
              <a:t/>
            </a:r>
            <a:endParaRPr/>
          </a:p>
        </p:txBody>
      </p:sp>
      <p:sp>
        <p:nvSpPr>
          <p:cNvPr id="175" name="Google Shape;175;g259a79310a9_0_748"/>
          <p:cNvSpPr txBox="1"/>
          <p:nvPr>
            <p:ph idx="1" type="body"/>
          </p:nvPr>
        </p:nvSpPr>
        <p:spPr>
          <a:xfrm>
            <a:off x="9632025" y="2856225"/>
            <a:ext cx="953700" cy="5823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177800" rtl="0" algn="l">
              <a:lnSpc>
                <a:spcPct val="90000"/>
              </a:lnSpc>
              <a:spcBef>
                <a:spcPts val="0"/>
              </a:spcBef>
              <a:spcAft>
                <a:spcPts val="0"/>
              </a:spcAft>
              <a:buClr>
                <a:schemeClr val="dk1"/>
              </a:buClr>
              <a:buSzPts val="2800"/>
              <a:buNone/>
            </a:pPr>
            <a:r>
              <a:t/>
            </a:r>
            <a:endParaRPr/>
          </a:p>
        </p:txBody>
      </p:sp>
      <p:sp>
        <p:nvSpPr>
          <p:cNvPr id="176" name="Google Shape;176;g259a79310a9_0_748"/>
          <p:cNvSpPr/>
          <p:nvPr/>
        </p:nvSpPr>
        <p:spPr>
          <a:xfrm>
            <a:off x="1581000" y="807525"/>
            <a:ext cx="6271500" cy="4679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900"/>
              <a:buFont typeface="Arial"/>
              <a:buNone/>
            </a:pPr>
            <a:r>
              <a:rPr b="0" i="0" lang="en-US" sz="3900" u="none" cap="none" strike="noStrike">
                <a:solidFill>
                  <a:srgbClr val="000000"/>
                </a:solidFill>
                <a:latin typeface="Arial"/>
                <a:ea typeface="Arial"/>
                <a:cs typeface="Arial"/>
                <a:sym typeface="Arial"/>
              </a:rPr>
              <a:t>Dysphagia management </a:t>
            </a:r>
            <a:endParaRPr b="0" i="0" sz="3900" u="none" cap="none" strike="noStrike">
              <a:solidFill>
                <a:srgbClr val="000000"/>
              </a:solidFill>
              <a:latin typeface="Arial"/>
              <a:ea typeface="Arial"/>
              <a:cs typeface="Arial"/>
              <a:sym typeface="Arial"/>
            </a:endParaRPr>
          </a:p>
        </p:txBody>
      </p:sp>
      <p:sp>
        <p:nvSpPr>
          <p:cNvPr id="177" name="Google Shape;177;g259a79310a9_0_748"/>
          <p:cNvSpPr txBox="1"/>
          <p:nvPr/>
        </p:nvSpPr>
        <p:spPr>
          <a:xfrm>
            <a:off x="5413025" y="2261550"/>
            <a:ext cx="2575800" cy="28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social worker /psychologist </a:t>
            </a:r>
            <a:endParaRPr b="0" i="0" sz="1400" u="none" cap="none" strike="noStrike">
              <a:solidFill>
                <a:srgbClr val="000000"/>
              </a:solidFill>
              <a:latin typeface="Calibri"/>
              <a:ea typeface="Calibri"/>
              <a:cs typeface="Calibri"/>
              <a:sym typeface="Calibri"/>
            </a:endParaRPr>
          </a:p>
        </p:txBody>
      </p:sp>
      <p:sp>
        <p:nvSpPr>
          <p:cNvPr id="178" name="Google Shape;178;g259a79310a9_0_748"/>
          <p:cNvSpPr txBox="1"/>
          <p:nvPr/>
        </p:nvSpPr>
        <p:spPr>
          <a:xfrm>
            <a:off x="4167125" y="1800900"/>
            <a:ext cx="1245900" cy="34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neurologist</a:t>
            </a:r>
            <a:endParaRPr b="0" i="0" sz="1400" u="none" cap="none" strike="noStrike">
              <a:solidFill>
                <a:srgbClr val="000000"/>
              </a:solidFill>
              <a:latin typeface="Calibri"/>
              <a:ea typeface="Calibri"/>
              <a:cs typeface="Calibri"/>
              <a:sym typeface="Calibri"/>
            </a:endParaRPr>
          </a:p>
        </p:txBody>
      </p:sp>
      <p:sp>
        <p:nvSpPr>
          <p:cNvPr id="179" name="Google Shape;179;g259a79310a9_0_748"/>
          <p:cNvSpPr txBox="1"/>
          <p:nvPr/>
        </p:nvSpPr>
        <p:spPr>
          <a:xfrm>
            <a:off x="4828475" y="1481563"/>
            <a:ext cx="1937100" cy="28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otorhinolaryngologist</a:t>
            </a:r>
            <a:endParaRPr b="0" i="0" sz="1400" u="none" cap="none" strike="noStrike">
              <a:solidFill>
                <a:srgbClr val="000000"/>
              </a:solidFill>
              <a:latin typeface="Calibri"/>
              <a:ea typeface="Calibri"/>
              <a:cs typeface="Calibri"/>
              <a:sym typeface="Calibri"/>
            </a:endParaRPr>
          </a:p>
        </p:txBody>
      </p:sp>
      <p:sp>
        <p:nvSpPr>
          <p:cNvPr id="180" name="Google Shape;180;g259a79310a9_0_748"/>
          <p:cNvSpPr txBox="1"/>
          <p:nvPr/>
        </p:nvSpPr>
        <p:spPr>
          <a:xfrm>
            <a:off x="2053325" y="2063775"/>
            <a:ext cx="1937100" cy="28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otorhinolaryngologist</a:t>
            </a:r>
            <a:endParaRPr b="0" i="0" sz="1400" u="none" cap="none" strike="noStrike">
              <a:solidFill>
                <a:srgbClr val="000000"/>
              </a:solidFill>
              <a:latin typeface="Calibri"/>
              <a:ea typeface="Calibri"/>
              <a:cs typeface="Calibri"/>
              <a:sym typeface="Calibri"/>
            </a:endParaRPr>
          </a:p>
        </p:txBody>
      </p:sp>
      <p:sp>
        <p:nvSpPr>
          <p:cNvPr id="181" name="Google Shape;181;g259a79310a9_0_748"/>
          <p:cNvSpPr txBox="1"/>
          <p:nvPr/>
        </p:nvSpPr>
        <p:spPr>
          <a:xfrm>
            <a:off x="5308400" y="3880950"/>
            <a:ext cx="2169300" cy="28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radiologist/radiographer</a:t>
            </a:r>
            <a:endParaRPr b="0" i="0" sz="1400" u="none" cap="none" strike="noStrike">
              <a:solidFill>
                <a:srgbClr val="000000"/>
              </a:solidFill>
              <a:latin typeface="Calibri"/>
              <a:ea typeface="Calibri"/>
              <a:cs typeface="Calibri"/>
              <a:sym typeface="Calibri"/>
            </a:endParaRPr>
          </a:p>
        </p:txBody>
      </p:sp>
      <p:sp>
        <p:nvSpPr>
          <p:cNvPr id="182" name="Google Shape;182;g259a79310a9_0_748"/>
          <p:cNvSpPr txBox="1"/>
          <p:nvPr/>
        </p:nvSpPr>
        <p:spPr>
          <a:xfrm>
            <a:off x="3455175" y="4389325"/>
            <a:ext cx="2743200" cy="28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general medicine/rehab medicine </a:t>
            </a:r>
            <a:endParaRPr b="0" i="0" sz="1400" u="none" cap="none" strike="noStrike">
              <a:solidFill>
                <a:srgbClr val="000000"/>
              </a:solidFill>
              <a:latin typeface="Calibri"/>
              <a:ea typeface="Calibri"/>
              <a:cs typeface="Calibri"/>
              <a:sym typeface="Calibri"/>
            </a:endParaRPr>
          </a:p>
        </p:txBody>
      </p:sp>
      <p:sp>
        <p:nvSpPr>
          <p:cNvPr id="183" name="Google Shape;183;g259a79310a9_0_748"/>
          <p:cNvSpPr txBox="1"/>
          <p:nvPr/>
        </p:nvSpPr>
        <p:spPr>
          <a:xfrm>
            <a:off x="2053325" y="3934450"/>
            <a:ext cx="1937100" cy="28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nurses</a:t>
            </a:r>
            <a:endParaRPr b="0" i="0" sz="1400" u="none" cap="none" strike="noStrike">
              <a:solidFill>
                <a:srgbClr val="000000"/>
              </a:solidFill>
              <a:latin typeface="Calibri"/>
              <a:ea typeface="Calibri"/>
              <a:cs typeface="Calibri"/>
              <a:sym typeface="Calibri"/>
            </a:endParaRPr>
          </a:p>
        </p:txBody>
      </p:sp>
      <p:sp>
        <p:nvSpPr>
          <p:cNvPr id="184" name="Google Shape;184;g259a79310a9_0_748"/>
          <p:cNvSpPr txBox="1"/>
          <p:nvPr/>
        </p:nvSpPr>
        <p:spPr>
          <a:xfrm>
            <a:off x="3371300" y="4897700"/>
            <a:ext cx="1937100" cy="28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dentist</a:t>
            </a:r>
            <a:endParaRPr b="0" i="0" sz="1400" u="none" cap="none" strike="noStrike">
              <a:solidFill>
                <a:srgbClr val="000000"/>
              </a:solidFill>
              <a:latin typeface="Calibri"/>
              <a:ea typeface="Calibri"/>
              <a:cs typeface="Calibri"/>
              <a:sym typeface="Calibri"/>
            </a:endParaRPr>
          </a:p>
        </p:txBody>
      </p:sp>
      <p:sp>
        <p:nvSpPr>
          <p:cNvPr id="185" name="Google Shape;185;g259a79310a9_0_748"/>
          <p:cNvSpPr txBox="1"/>
          <p:nvPr/>
        </p:nvSpPr>
        <p:spPr>
          <a:xfrm>
            <a:off x="1581000" y="3029963"/>
            <a:ext cx="1937100" cy="28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dietitian </a:t>
            </a:r>
            <a:endParaRPr b="0" i="0" sz="1400" u="none" cap="none" strike="noStrike">
              <a:solidFill>
                <a:srgbClr val="000000"/>
              </a:solidFill>
              <a:latin typeface="Calibri"/>
              <a:ea typeface="Calibri"/>
              <a:cs typeface="Calibri"/>
              <a:sym typeface="Calibri"/>
            </a:endParaRPr>
          </a:p>
        </p:txBody>
      </p:sp>
      <p:sp>
        <p:nvSpPr>
          <p:cNvPr id="186" name="Google Shape;186;g259a79310a9_0_748"/>
          <p:cNvSpPr txBox="1"/>
          <p:nvPr/>
        </p:nvSpPr>
        <p:spPr>
          <a:xfrm>
            <a:off x="3036250" y="1198975"/>
            <a:ext cx="1937100" cy="28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occupational therapist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g2319214bb9b_0_249"/>
          <p:cNvSpPr txBox="1"/>
          <p:nvPr>
            <p:ph type="title"/>
          </p:nvPr>
        </p:nvSpPr>
        <p:spPr>
          <a:xfrm>
            <a:off x="869050" y="1913026"/>
            <a:ext cx="7886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Dysphagia management </a:t>
            </a:r>
            <a:endParaRPr/>
          </a:p>
        </p:txBody>
      </p:sp>
      <p:sp>
        <p:nvSpPr>
          <p:cNvPr id="192" name="Google Shape;192;g2319214bb9b_0_249"/>
          <p:cNvSpPr txBox="1"/>
          <p:nvPr>
            <p:ph idx="1" type="body"/>
          </p:nvPr>
        </p:nvSpPr>
        <p:spPr>
          <a:xfrm>
            <a:off x="733350" y="1061300"/>
            <a:ext cx="78867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sz="2400"/>
          </a:p>
          <a:p>
            <a:pPr indent="0" lvl="0" marL="457200" rtl="0" algn="l">
              <a:lnSpc>
                <a:spcPct val="90000"/>
              </a:lnSpc>
              <a:spcBef>
                <a:spcPts val="1000"/>
              </a:spcBef>
              <a:spcAft>
                <a:spcPts val="0"/>
              </a:spcAft>
              <a:buSzPts val="1800"/>
              <a:buNone/>
            </a:pPr>
            <a:r>
              <a:t/>
            </a:r>
            <a:endParaRPr sz="2400"/>
          </a:p>
          <a:p>
            <a:pPr indent="0" lvl="0" marL="457200" rtl="0" algn="l">
              <a:lnSpc>
                <a:spcPct val="90000"/>
              </a:lnSpc>
              <a:spcBef>
                <a:spcPts val="1000"/>
              </a:spcBef>
              <a:spcAft>
                <a:spcPts val="0"/>
              </a:spcAft>
              <a:buSzPts val="1800"/>
              <a:buNone/>
            </a:pPr>
            <a:r>
              <a:rPr lang="en-US" sz="2400"/>
              <a:t> </a:t>
            </a:r>
            <a:endParaRPr sz="2400"/>
          </a:p>
          <a:p>
            <a:pPr indent="0" lvl="0" marL="0" rtl="0" algn="l">
              <a:lnSpc>
                <a:spcPct val="90000"/>
              </a:lnSpc>
              <a:spcBef>
                <a:spcPts val="1000"/>
              </a:spcBef>
              <a:spcAft>
                <a:spcPts val="0"/>
              </a:spcAft>
              <a:buSzPts val="1800"/>
              <a:buNone/>
            </a:pPr>
            <a:r>
              <a:t/>
            </a:r>
            <a:endParaRPr sz="2400"/>
          </a:p>
          <a:p>
            <a:pPr indent="0" lvl="0" marL="0" rtl="0" algn="l">
              <a:lnSpc>
                <a:spcPct val="90000"/>
              </a:lnSpc>
              <a:spcBef>
                <a:spcPts val="1000"/>
              </a:spcBef>
              <a:spcAft>
                <a:spcPts val="0"/>
              </a:spcAft>
              <a:buSzPts val="1800"/>
              <a:buNone/>
            </a:pPr>
            <a:r>
              <a:t/>
            </a:r>
            <a:endParaRPr sz="1000"/>
          </a:p>
        </p:txBody>
      </p:sp>
      <p:grpSp>
        <p:nvGrpSpPr>
          <p:cNvPr id="193" name="Google Shape;193;g2319214bb9b_0_249"/>
          <p:cNvGrpSpPr/>
          <p:nvPr/>
        </p:nvGrpSpPr>
        <p:grpSpPr>
          <a:xfrm>
            <a:off x="1087525" y="3429361"/>
            <a:ext cx="1834900" cy="2315200"/>
            <a:chOff x="1083025" y="1574025"/>
            <a:chExt cx="1834900" cy="2315200"/>
          </a:xfrm>
        </p:grpSpPr>
        <p:sp>
          <p:nvSpPr>
            <p:cNvPr id="194" name="Google Shape;194;g2319214bb9b_0_249"/>
            <p:cNvSpPr txBox="1"/>
            <p:nvPr/>
          </p:nvSpPr>
          <p:spPr>
            <a:xfrm>
              <a:off x="1604274" y="1574025"/>
              <a:ext cx="624300" cy="2412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1600"/>
                </a:spcAft>
                <a:buClr>
                  <a:srgbClr val="000000"/>
                </a:buClr>
                <a:buSzPts val="800"/>
                <a:buFont typeface="Arial"/>
                <a:buNone/>
              </a:pPr>
              <a:r>
                <a:t/>
              </a:r>
              <a:endParaRPr b="0" i="0" sz="800" u="none" cap="none" strike="noStrike">
                <a:solidFill>
                  <a:srgbClr val="0C58D3"/>
                </a:solidFill>
                <a:latin typeface="Roboto"/>
                <a:ea typeface="Roboto"/>
                <a:cs typeface="Roboto"/>
                <a:sym typeface="Roboto"/>
              </a:endParaRPr>
            </a:p>
          </p:txBody>
        </p:sp>
        <p:sp>
          <p:nvSpPr>
            <p:cNvPr id="195" name="Google Shape;195;g2319214bb9b_0_249"/>
            <p:cNvSpPr txBox="1"/>
            <p:nvPr/>
          </p:nvSpPr>
          <p:spPr>
            <a:xfrm>
              <a:off x="1235825" y="2694998"/>
              <a:ext cx="1505100" cy="10722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Dysphagia screening </a:t>
              </a:r>
              <a:endParaRPr b="1" i="0" sz="2000" u="none" cap="none" strike="noStrike">
                <a:solidFill>
                  <a:schemeClr val="dk1"/>
                </a:solidFill>
                <a:latin typeface="Roboto"/>
                <a:ea typeface="Roboto"/>
                <a:cs typeface="Roboto"/>
                <a:sym typeface="Roboto"/>
              </a:endParaRPr>
            </a:p>
          </p:txBody>
        </p:sp>
        <p:sp>
          <p:nvSpPr>
            <p:cNvPr id="196" name="Google Shape;196;g2319214bb9b_0_249"/>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800"/>
                <a:buFont typeface="Arial"/>
                <a:buNone/>
              </a:pPr>
              <a:r>
                <a:t/>
              </a:r>
              <a:endParaRPr b="0" i="0" sz="800" u="none" cap="none" strike="noStrike">
                <a:solidFill>
                  <a:srgbClr val="0C58D3"/>
                </a:solidFill>
                <a:latin typeface="Roboto"/>
                <a:ea typeface="Roboto"/>
                <a:cs typeface="Roboto"/>
                <a:sym typeface="Roboto"/>
              </a:endParaRPr>
            </a:p>
          </p:txBody>
        </p:sp>
        <p:cxnSp>
          <p:nvCxnSpPr>
            <p:cNvPr id="197" name="Google Shape;197;g2319214bb9b_0_249"/>
            <p:cNvCxnSpPr/>
            <p:nvPr/>
          </p:nvCxnSpPr>
          <p:spPr>
            <a:xfrm>
              <a:off x="2180202" y="1695421"/>
              <a:ext cx="718500" cy="741900"/>
            </a:xfrm>
            <a:prstGeom prst="straightConnector1">
              <a:avLst/>
            </a:prstGeom>
            <a:noFill/>
            <a:ln cap="flat" cmpd="sng" w="9525">
              <a:solidFill>
                <a:srgbClr val="0D5DDF"/>
              </a:solidFill>
              <a:prstDash val="solid"/>
              <a:round/>
              <a:headEnd len="sm" w="sm" type="none"/>
              <a:tailEnd len="sm" w="sm" type="none"/>
            </a:ln>
          </p:spPr>
        </p:cxnSp>
        <p:sp>
          <p:nvSpPr>
            <p:cNvPr id="198" name="Google Shape;198;g2319214bb9b_0_249"/>
            <p:cNvSpPr/>
            <p:nvPr/>
          </p:nvSpPr>
          <p:spPr>
            <a:xfrm flipH="1">
              <a:off x="1083025" y="2306625"/>
              <a:ext cx="1834800" cy="143400"/>
            </a:xfrm>
            <a:prstGeom prst="parallelogram">
              <a:avLst>
                <a:gd fmla="val 96952" name="adj"/>
              </a:avLst>
            </a:prstGeom>
            <a:solidFill>
              <a:srgbClr val="0D5D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9" name="Google Shape;199;g2319214bb9b_0_249"/>
            <p:cNvSpPr/>
            <p:nvPr/>
          </p:nvSpPr>
          <p:spPr>
            <a:xfrm>
              <a:off x="1083125" y="2460449"/>
              <a:ext cx="1834800" cy="143400"/>
            </a:xfrm>
            <a:prstGeom prst="parallelogram">
              <a:avLst>
                <a:gd fmla="val 96952" name="adj"/>
              </a:avLst>
            </a:prstGeom>
            <a:solidFill>
              <a:srgbClr val="0944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 name="Google Shape;200;g2319214bb9b_0_249"/>
          <p:cNvGrpSpPr/>
          <p:nvPr/>
        </p:nvGrpSpPr>
        <p:grpSpPr>
          <a:xfrm>
            <a:off x="2796528" y="3550748"/>
            <a:ext cx="2135090" cy="2437197"/>
            <a:chOff x="1083025" y="1695421"/>
            <a:chExt cx="1834900" cy="2437197"/>
          </a:xfrm>
        </p:grpSpPr>
        <p:sp>
          <p:nvSpPr>
            <p:cNvPr id="201" name="Google Shape;201;g2319214bb9b_0_249"/>
            <p:cNvSpPr txBox="1"/>
            <p:nvPr/>
          </p:nvSpPr>
          <p:spPr>
            <a:xfrm>
              <a:off x="1208976" y="3547318"/>
              <a:ext cx="1505100" cy="5853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t/>
              </a:r>
              <a:endParaRPr b="1" i="0" sz="1000" u="none" cap="none" strike="noStrike">
                <a:solidFill>
                  <a:schemeClr val="dk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000"/>
                <a:buFont typeface="Arial"/>
                <a:buNone/>
              </a:pPr>
              <a:r>
                <a:t/>
              </a:r>
              <a:endParaRPr b="1" i="0" sz="2000" u="none" cap="none" strike="noStrike">
                <a:solidFill>
                  <a:schemeClr val="dk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000"/>
                <a:buFont typeface="Arial"/>
                <a:buNone/>
              </a:pPr>
              <a:r>
                <a:t/>
              </a:r>
              <a:endParaRPr b="1" i="0" sz="2000" u="none" cap="none" strike="noStrike">
                <a:solidFill>
                  <a:schemeClr val="dk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000"/>
                <a:buFont typeface="Arial"/>
                <a:buNone/>
              </a:pPr>
              <a:r>
                <a:t/>
              </a:r>
              <a:endParaRPr b="1" i="0" sz="2000" u="none" cap="none" strike="noStrike">
                <a:solidFill>
                  <a:schemeClr val="dk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000"/>
                <a:buFont typeface="Arial"/>
                <a:buNone/>
              </a:pPr>
              <a:r>
                <a:t/>
              </a:r>
              <a:endParaRPr b="1" i="0" sz="2000" u="none" cap="none" strike="noStrike">
                <a:solidFill>
                  <a:schemeClr val="dk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000"/>
                <a:buFont typeface="Arial"/>
                <a:buNone/>
              </a:pPr>
              <a:r>
                <a:t/>
              </a:r>
              <a:endParaRPr b="1" i="0" sz="2000" u="none" cap="none" strike="noStrike">
                <a:solidFill>
                  <a:schemeClr val="dk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000"/>
                <a:buFont typeface="Arial"/>
                <a:buNone/>
              </a:pPr>
              <a:r>
                <a:t/>
              </a:r>
              <a:endParaRPr b="1" i="0" sz="2000" u="none" cap="none" strike="noStrike">
                <a:solidFill>
                  <a:schemeClr val="dk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000"/>
                <a:buFont typeface="Arial"/>
                <a:buNone/>
              </a:pPr>
              <a:r>
                <a:t/>
              </a:r>
              <a:endParaRPr b="1" i="0" sz="2000" u="none" cap="none" strike="noStrike">
                <a:solidFill>
                  <a:schemeClr val="dk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rgbClr val="0C58D3"/>
                  </a:solidFill>
                  <a:latin typeface="Roboto"/>
                  <a:ea typeface="Roboto"/>
                  <a:cs typeface="Roboto"/>
                  <a:sym typeface="Roboto"/>
                </a:rPr>
                <a:t>Clinical Swallowing Examination </a:t>
              </a:r>
              <a:endParaRPr b="1" i="0" sz="2000" u="none" cap="none" strike="noStrike">
                <a:solidFill>
                  <a:srgbClr val="0C58D3"/>
                </a:solidFill>
                <a:latin typeface="Roboto"/>
                <a:ea typeface="Roboto"/>
                <a:cs typeface="Roboto"/>
                <a:sym typeface="Roboto"/>
              </a:endParaRPr>
            </a:p>
          </p:txBody>
        </p:sp>
        <p:sp>
          <p:nvSpPr>
            <p:cNvPr id="202" name="Google Shape;202;g2319214bb9b_0_249"/>
            <p:cNvSpPr txBox="1"/>
            <p:nvPr/>
          </p:nvSpPr>
          <p:spPr>
            <a:xfrm>
              <a:off x="1215576" y="3420661"/>
              <a:ext cx="1545600" cy="241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800"/>
                <a:buFont typeface="Arial"/>
                <a:buNone/>
              </a:pPr>
              <a:r>
                <a:t/>
              </a:r>
              <a:endParaRPr b="0" i="0" sz="800" u="none" cap="none" strike="noStrike">
                <a:solidFill>
                  <a:srgbClr val="0C58D3"/>
                </a:solidFill>
                <a:latin typeface="Roboto"/>
                <a:ea typeface="Roboto"/>
                <a:cs typeface="Roboto"/>
                <a:sym typeface="Roboto"/>
              </a:endParaRPr>
            </a:p>
          </p:txBody>
        </p:sp>
        <p:cxnSp>
          <p:nvCxnSpPr>
            <p:cNvPr id="203" name="Google Shape;203;g2319214bb9b_0_249"/>
            <p:cNvCxnSpPr/>
            <p:nvPr/>
          </p:nvCxnSpPr>
          <p:spPr>
            <a:xfrm>
              <a:off x="2180202" y="1695421"/>
              <a:ext cx="718500" cy="741900"/>
            </a:xfrm>
            <a:prstGeom prst="straightConnector1">
              <a:avLst/>
            </a:prstGeom>
            <a:noFill/>
            <a:ln cap="flat" cmpd="sng" w="9525">
              <a:solidFill>
                <a:srgbClr val="0D5DDF"/>
              </a:solidFill>
              <a:prstDash val="solid"/>
              <a:round/>
              <a:headEnd len="sm" w="sm" type="none"/>
              <a:tailEnd len="sm" w="sm" type="none"/>
            </a:ln>
          </p:spPr>
        </p:cxnSp>
        <p:sp>
          <p:nvSpPr>
            <p:cNvPr id="204" name="Google Shape;204;g2319214bb9b_0_249"/>
            <p:cNvSpPr/>
            <p:nvPr/>
          </p:nvSpPr>
          <p:spPr>
            <a:xfrm flipH="1">
              <a:off x="1083025" y="2306625"/>
              <a:ext cx="1834800" cy="143400"/>
            </a:xfrm>
            <a:prstGeom prst="parallelogram">
              <a:avLst>
                <a:gd fmla="val 96952" name="adj"/>
              </a:avLst>
            </a:prstGeom>
            <a:solidFill>
              <a:srgbClr val="0D5D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5" name="Google Shape;205;g2319214bb9b_0_249"/>
            <p:cNvSpPr/>
            <p:nvPr/>
          </p:nvSpPr>
          <p:spPr>
            <a:xfrm>
              <a:off x="1083125" y="2460449"/>
              <a:ext cx="1834800" cy="143400"/>
            </a:xfrm>
            <a:prstGeom prst="parallelogram">
              <a:avLst>
                <a:gd fmla="val 96952" name="adj"/>
              </a:avLst>
            </a:prstGeom>
            <a:solidFill>
              <a:srgbClr val="0944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6" name="Google Shape;206;g2319214bb9b_0_249"/>
          <p:cNvGrpSpPr/>
          <p:nvPr/>
        </p:nvGrpSpPr>
        <p:grpSpPr>
          <a:xfrm>
            <a:off x="4508340" y="3550052"/>
            <a:ext cx="2077474" cy="2595904"/>
            <a:chOff x="1083025" y="1695421"/>
            <a:chExt cx="1834900" cy="2595904"/>
          </a:xfrm>
        </p:grpSpPr>
        <p:sp>
          <p:nvSpPr>
            <p:cNvPr id="207" name="Google Shape;207;g2319214bb9b_0_249"/>
            <p:cNvSpPr txBox="1"/>
            <p:nvPr/>
          </p:nvSpPr>
          <p:spPr>
            <a:xfrm>
              <a:off x="1614749" y="2451925"/>
              <a:ext cx="624300" cy="2412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1600"/>
                </a:spcAft>
                <a:buClr>
                  <a:srgbClr val="000000"/>
                </a:buClr>
                <a:buSzPts val="800"/>
                <a:buFont typeface="Arial"/>
                <a:buNone/>
              </a:pPr>
              <a:r>
                <a:t/>
              </a:r>
              <a:endParaRPr b="0" i="0" sz="800" u="none" cap="none" strike="noStrike">
                <a:solidFill>
                  <a:srgbClr val="858585"/>
                </a:solidFill>
                <a:latin typeface="Roboto"/>
                <a:ea typeface="Roboto"/>
                <a:cs typeface="Roboto"/>
                <a:sym typeface="Roboto"/>
              </a:endParaRPr>
            </a:p>
          </p:txBody>
        </p:sp>
        <p:sp>
          <p:nvSpPr>
            <p:cNvPr id="208" name="Google Shape;208;g2319214bb9b_0_249"/>
            <p:cNvSpPr txBox="1"/>
            <p:nvPr/>
          </p:nvSpPr>
          <p:spPr>
            <a:xfrm>
              <a:off x="1235831" y="2695025"/>
              <a:ext cx="1505100" cy="15963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Instrumental assessment (yes/no)</a:t>
              </a:r>
              <a:endParaRPr b="1" i="0" sz="2000" u="none" cap="none" strike="noStrike">
                <a:solidFill>
                  <a:schemeClr val="dk1"/>
                </a:solidFill>
                <a:latin typeface="Roboto"/>
                <a:ea typeface="Roboto"/>
                <a:cs typeface="Roboto"/>
                <a:sym typeface="Roboto"/>
              </a:endParaRPr>
            </a:p>
          </p:txBody>
        </p:sp>
        <p:sp>
          <p:nvSpPr>
            <p:cNvPr id="209" name="Google Shape;209;g2319214bb9b_0_249"/>
            <p:cNvSpPr txBox="1"/>
            <p:nvPr/>
          </p:nvSpPr>
          <p:spPr>
            <a:xfrm>
              <a:off x="1215706" y="3610725"/>
              <a:ext cx="1545600" cy="278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a:p>
              <a:pPr indent="0" lvl="0" marL="0" marR="0" rtl="0" algn="l">
                <a:lnSpc>
                  <a:spcPct val="115000"/>
                </a:lnSpc>
                <a:spcBef>
                  <a:spcPts val="1600"/>
                </a:spcBef>
                <a:spcAft>
                  <a:spcPts val="160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cxnSp>
          <p:nvCxnSpPr>
            <p:cNvPr id="210" name="Google Shape;210;g2319214bb9b_0_249"/>
            <p:cNvCxnSpPr/>
            <p:nvPr/>
          </p:nvCxnSpPr>
          <p:spPr>
            <a:xfrm>
              <a:off x="2180202"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211" name="Google Shape;211;g2319214bb9b_0_249"/>
            <p:cNvSpPr/>
            <p:nvPr/>
          </p:nvSpPr>
          <p:spPr>
            <a:xfrm flipH="1">
              <a:off x="1083025" y="2306625"/>
              <a:ext cx="18348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2" name="Google Shape;212;g2319214bb9b_0_249"/>
            <p:cNvSpPr/>
            <p:nvPr/>
          </p:nvSpPr>
          <p:spPr>
            <a:xfrm>
              <a:off x="1083125" y="2460449"/>
              <a:ext cx="18348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3" name="Google Shape;213;g2319214bb9b_0_249"/>
          <p:cNvGrpSpPr/>
          <p:nvPr/>
        </p:nvGrpSpPr>
        <p:grpSpPr>
          <a:xfrm>
            <a:off x="6221542" y="3428660"/>
            <a:ext cx="2301148" cy="2446715"/>
            <a:chOff x="1083025" y="1574025"/>
            <a:chExt cx="1834900" cy="2446715"/>
          </a:xfrm>
        </p:grpSpPr>
        <p:sp>
          <p:nvSpPr>
            <p:cNvPr id="214" name="Google Shape;214;g2319214bb9b_0_249"/>
            <p:cNvSpPr txBox="1"/>
            <p:nvPr/>
          </p:nvSpPr>
          <p:spPr>
            <a:xfrm>
              <a:off x="1604274" y="1574025"/>
              <a:ext cx="624300" cy="2412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1600"/>
                </a:spcAft>
                <a:buClr>
                  <a:srgbClr val="000000"/>
                </a:buClr>
                <a:buSzPts val="800"/>
                <a:buFont typeface="Arial"/>
                <a:buNone/>
              </a:pPr>
              <a:r>
                <a:t/>
              </a:r>
              <a:endParaRPr b="0" i="0" sz="800" u="none" cap="none" strike="noStrike">
                <a:solidFill>
                  <a:srgbClr val="858585"/>
                </a:solidFill>
                <a:latin typeface="Roboto"/>
                <a:ea typeface="Roboto"/>
                <a:cs typeface="Roboto"/>
                <a:sym typeface="Roboto"/>
              </a:endParaRPr>
            </a:p>
          </p:txBody>
        </p:sp>
        <p:sp>
          <p:nvSpPr>
            <p:cNvPr id="215" name="Google Shape;215;g2319214bb9b_0_249"/>
            <p:cNvSpPr txBox="1"/>
            <p:nvPr/>
          </p:nvSpPr>
          <p:spPr>
            <a:xfrm>
              <a:off x="1235810" y="2695040"/>
              <a:ext cx="1505100" cy="13257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rgbClr val="0C58D3"/>
                  </a:solidFill>
                  <a:latin typeface="Roboto"/>
                  <a:ea typeface="Roboto"/>
                  <a:cs typeface="Roboto"/>
                  <a:sym typeface="Roboto"/>
                </a:rPr>
                <a:t>Swallowing rehabilitation (intervention)</a:t>
              </a:r>
              <a:endParaRPr b="1" i="0" sz="2000" u="none" cap="none" strike="noStrike">
                <a:solidFill>
                  <a:srgbClr val="0C58D3"/>
                </a:solidFill>
                <a:latin typeface="Roboto"/>
                <a:ea typeface="Roboto"/>
                <a:cs typeface="Roboto"/>
                <a:sym typeface="Roboto"/>
              </a:endParaRPr>
            </a:p>
          </p:txBody>
        </p:sp>
        <p:sp>
          <p:nvSpPr>
            <p:cNvPr id="216" name="Google Shape;216;g2319214bb9b_0_249"/>
            <p:cNvSpPr txBox="1"/>
            <p:nvPr/>
          </p:nvSpPr>
          <p:spPr>
            <a:xfrm>
              <a:off x="1215692" y="3745740"/>
              <a:ext cx="1545600" cy="143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800"/>
                <a:buFont typeface="Arial"/>
                <a:buNone/>
              </a:pPr>
              <a:r>
                <a:t/>
              </a:r>
              <a:endParaRPr b="0" i="0" sz="800" u="none" cap="none" strike="noStrike">
                <a:solidFill>
                  <a:srgbClr val="858585"/>
                </a:solidFill>
                <a:latin typeface="Roboto"/>
                <a:ea typeface="Roboto"/>
                <a:cs typeface="Roboto"/>
                <a:sym typeface="Roboto"/>
              </a:endParaRPr>
            </a:p>
          </p:txBody>
        </p:sp>
        <p:cxnSp>
          <p:nvCxnSpPr>
            <p:cNvPr id="217" name="Google Shape;217;g2319214bb9b_0_249"/>
            <p:cNvCxnSpPr/>
            <p:nvPr/>
          </p:nvCxnSpPr>
          <p:spPr>
            <a:xfrm>
              <a:off x="2180202"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218" name="Google Shape;218;g2319214bb9b_0_249"/>
            <p:cNvSpPr/>
            <p:nvPr/>
          </p:nvSpPr>
          <p:spPr>
            <a:xfrm flipH="1">
              <a:off x="1083025" y="2306625"/>
              <a:ext cx="18348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9" name="Google Shape;219;g2319214bb9b_0_249"/>
            <p:cNvSpPr/>
            <p:nvPr/>
          </p:nvSpPr>
          <p:spPr>
            <a:xfrm>
              <a:off x="1083125" y="2460449"/>
              <a:ext cx="18348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3" name="Shape 223"/>
        <p:cNvGrpSpPr/>
        <p:nvPr/>
      </p:nvGrpSpPr>
      <p:grpSpPr>
        <a:xfrm>
          <a:off x="0" y="0"/>
          <a:ext cx="0" cy="0"/>
          <a:chOff x="0" y="0"/>
          <a:chExt cx="0" cy="0"/>
        </a:xfrm>
      </p:grpSpPr>
      <p:sp>
        <p:nvSpPr>
          <p:cNvPr id="224" name="Google Shape;224;g2319214bb9b_0_1284"/>
          <p:cNvSpPr txBox="1"/>
          <p:nvPr>
            <p:ph type="title"/>
          </p:nvPr>
        </p:nvSpPr>
        <p:spPr>
          <a:xfrm>
            <a:off x="513050" y="625176"/>
            <a:ext cx="7886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t/>
            </a:r>
            <a:endParaRPr/>
          </a:p>
        </p:txBody>
      </p:sp>
      <p:sp>
        <p:nvSpPr>
          <p:cNvPr id="225" name="Google Shape;225;g2319214bb9b_0_1284"/>
          <p:cNvSpPr txBox="1"/>
          <p:nvPr>
            <p:ph idx="1" type="body"/>
          </p:nvPr>
        </p:nvSpPr>
        <p:spPr>
          <a:xfrm>
            <a:off x="754300" y="2863225"/>
            <a:ext cx="7886700" cy="2113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p>
          <a:p>
            <a:pPr indent="0" lvl="0" marL="228600" rtl="0" algn="l">
              <a:lnSpc>
                <a:spcPct val="90000"/>
              </a:lnSpc>
              <a:spcBef>
                <a:spcPts val="1000"/>
              </a:spcBef>
              <a:spcAft>
                <a:spcPts val="0"/>
              </a:spcAft>
              <a:buSzPts val="1800"/>
              <a:buNone/>
            </a:pPr>
            <a:r>
              <a:t/>
            </a:r>
            <a:endParaRPr sz="1000"/>
          </a:p>
        </p:txBody>
      </p:sp>
      <p:pic>
        <p:nvPicPr>
          <p:cNvPr id="226" name="Google Shape;226;g2319214bb9b_0_1284"/>
          <p:cNvPicPr preferRelativeResize="0"/>
          <p:nvPr/>
        </p:nvPicPr>
        <p:blipFill rotWithShape="1">
          <a:blip r:embed="rId4">
            <a:alphaModFix/>
          </a:blip>
          <a:srcRect b="0" l="0" r="0" t="0"/>
          <a:stretch/>
        </p:blipFill>
        <p:spPr>
          <a:xfrm>
            <a:off x="125650" y="-1"/>
            <a:ext cx="9144001" cy="5915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g25a80699dbf_2_12"/>
          <p:cNvSpPr txBox="1"/>
          <p:nvPr>
            <p:ph type="title"/>
          </p:nvPr>
        </p:nvSpPr>
        <p:spPr>
          <a:xfrm>
            <a:off x="853625" y="445775"/>
            <a:ext cx="7886700" cy="669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1000"/>
              </a:spcBef>
              <a:spcAft>
                <a:spcPts val="0"/>
              </a:spcAft>
              <a:buClr>
                <a:schemeClr val="dk1"/>
              </a:buClr>
              <a:buSzPct val="60674"/>
              <a:buFont typeface="Arial"/>
              <a:buNone/>
            </a:pPr>
            <a:r>
              <a:rPr b="1" lang="en-US" sz="3955"/>
              <a:t>WHY </a:t>
            </a:r>
            <a:r>
              <a:rPr b="1" lang="en-US" sz="3177"/>
              <a:t>we need collaboration ?</a:t>
            </a:r>
            <a:br>
              <a:rPr b="1" lang="en-US" sz="3177"/>
            </a:br>
            <a:endParaRPr b="1" sz="3177"/>
          </a:p>
          <a:p>
            <a:pPr indent="0" lvl="0" marL="0" rtl="0" algn="ctr">
              <a:lnSpc>
                <a:spcPct val="90000"/>
              </a:lnSpc>
              <a:spcBef>
                <a:spcPts val="0"/>
              </a:spcBef>
              <a:spcAft>
                <a:spcPts val="0"/>
              </a:spcAft>
              <a:buClr>
                <a:schemeClr val="dk1"/>
              </a:buClr>
              <a:buSzPct val="100000"/>
              <a:buFont typeface="Calibri"/>
              <a:buNone/>
            </a:pPr>
            <a:r>
              <a:t/>
            </a:r>
            <a:endParaRPr/>
          </a:p>
        </p:txBody>
      </p:sp>
      <p:sp>
        <p:nvSpPr>
          <p:cNvPr id="232" name="Google Shape;232;g25a80699dbf_2_12"/>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
        <p:nvSpPr>
          <p:cNvPr id="233" name="Google Shape;233;g25a80699dbf_2_12"/>
          <p:cNvSpPr txBox="1"/>
          <p:nvPr/>
        </p:nvSpPr>
        <p:spPr>
          <a:xfrm>
            <a:off x="853625" y="1029800"/>
            <a:ext cx="6872700" cy="2205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Nursing observations and opinions are crucial in fully understanding all dimensions of a case for a patient with dysphagia</a:t>
            </a:r>
            <a:endParaRPr b="0" i="0" sz="2800" u="none" cap="none" strike="noStrike">
              <a:solidFill>
                <a:schemeClr val="dk1"/>
              </a:solidFill>
              <a:latin typeface="Calibri"/>
              <a:ea typeface="Calibri"/>
              <a:cs typeface="Calibri"/>
              <a:sym typeface="Calibri"/>
            </a:endParaRPr>
          </a:p>
          <a:p>
            <a:pPr indent="0" lvl="1" marL="457200" marR="0" rtl="0" algn="l">
              <a:lnSpc>
                <a:spcPct val="90000"/>
              </a:lnSpc>
              <a:spcBef>
                <a:spcPts val="50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                 WHY ?? </a:t>
            </a:r>
            <a:endParaRPr b="0" i="0" sz="2400" u="none" cap="none" strike="noStrike">
              <a:solidFill>
                <a:schemeClr val="dk1"/>
              </a:solidFill>
              <a:latin typeface="Calibri"/>
              <a:ea typeface="Calibri"/>
              <a:cs typeface="Calibri"/>
              <a:sym typeface="Calibri"/>
            </a:endParaRPr>
          </a:p>
          <a:p>
            <a:pPr indent="0" lvl="1" marL="457200" marR="0" rtl="0" algn="l">
              <a:lnSpc>
                <a:spcPct val="90000"/>
              </a:lnSpc>
              <a:spcBef>
                <a:spcPts val="5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1" marL="457200" marR="0" rtl="0" algn="l">
              <a:lnSpc>
                <a:spcPct val="90000"/>
              </a:lnSpc>
              <a:spcBef>
                <a:spcPts val="5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
        <p:nvSpPr>
          <p:cNvPr id="234" name="Google Shape;234;g25a80699dbf_2_12"/>
          <p:cNvSpPr txBox="1"/>
          <p:nvPr/>
        </p:nvSpPr>
        <p:spPr>
          <a:xfrm>
            <a:off x="2347200" y="2580325"/>
            <a:ext cx="6061200" cy="3728100"/>
          </a:xfrm>
          <a:prstGeom prst="rect">
            <a:avLst/>
          </a:prstGeom>
          <a:noFill/>
          <a:ln>
            <a:noFill/>
          </a:ln>
        </p:spPr>
        <p:txBody>
          <a:bodyPr anchorCtr="0" anchor="t" bIns="91425" lIns="91425" spcFirstLastPara="1" rIns="91425" wrap="square" tIns="91425">
            <a:spAutoFit/>
          </a:bodyPr>
          <a:lstStyle/>
          <a:p>
            <a:pPr indent="-228600" lvl="0" marL="228600" marR="0" rtl="0" algn="l">
              <a:lnSpc>
                <a:spcPct val="90000"/>
              </a:lnSpc>
              <a:spcBef>
                <a:spcPts val="0"/>
              </a:spcBef>
              <a:spcAft>
                <a:spcPts val="0"/>
              </a:spcAft>
              <a:buClr>
                <a:schemeClr val="dk1"/>
              </a:buClr>
              <a:buSzPts val="1900"/>
              <a:buFont typeface="Arial"/>
              <a:buChar char="•"/>
            </a:pPr>
            <a:r>
              <a:rPr b="0" i="0" lang="en-US" sz="1900" u="none" cap="none" strike="noStrike">
                <a:solidFill>
                  <a:schemeClr val="dk1"/>
                </a:solidFill>
                <a:latin typeface="Calibri"/>
                <a:ea typeface="Calibri"/>
                <a:cs typeface="Calibri"/>
                <a:sym typeface="Calibri"/>
              </a:rPr>
              <a:t>Nurses play an important role in helping to implement the recommendations of the SLP.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1900"/>
              <a:buFont typeface="Arial"/>
              <a:buChar char="•"/>
            </a:pPr>
            <a:r>
              <a:rPr b="0" i="0" lang="en-US" sz="1900" u="none" cap="none" strike="noStrike">
                <a:solidFill>
                  <a:schemeClr val="dk1"/>
                </a:solidFill>
                <a:latin typeface="Calibri"/>
                <a:ea typeface="Calibri"/>
                <a:cs typeface="Calibri"/>
                <a:sym typeface="Calibri"/>
              </a:rPr>
              <a:t> Following a dysphagia evaluation, the SLP will communicate to the nurse, as well as the necessary recommendations. </a:t>
            </a:r>
            <a:endParaRPr b="0" i="0" sz="2800" u="none" cap="none" strike="noStrike">
              <a:solidFill>
                <a:schemeClr val="dk1"/>
              </a:solidFill>
              <a:latin typeface="Calibri"/>
              <a:ea typeface="Calibri"/>
              <a:cs typeface="Calibri"/>
              <a:sym typeface="Calibri"/>
            </a:endParaRPr>
          </a:p>
          <a:p>
            <a:pPr indent="0" lvl="1" marL="685800" marR="0" rtl="0" algn="l">
              <a:lnSpc>
                <a:spcPct val="90000"/>
              </a:lnSpc>
              <a:spcBef>
                <a:spcPts val="500"/>
              </a:spcBef>
              <a:spcAft>
                <a:spcPts val="0"/>
              </a:spcAft>
              <a:buClr>
                <a:srgbClr val="000000"/>
              </a:buClr>
              <a:buSzPts val="1900"/>
              <a:buFont typeface="Arial"/>
              <a:buNone/>
            </a:pPr>
            <a:r>
              <a:rPr b="0" i="0" lang="en-US" sz="1900" u="none" cap="none" strike="noStrike">
                <a:solidFill>
                  <a:schemeClr val="dk1"/>
                </a:solidFill>
                <a:latin typeface="Calibri"/>
                <a:ea typeface="Calibri"/>
                <a:cs typeface="Calibri"/>
                <a:sym typeface="Calibri"/>
              </a:rPr>
              <a:t>Example:</a:t>
            </a:r>
            <a:endParaRPr b="0" i="0" sz="2400" u="none" cap="none" strike="noStrike">
              <a:solidFill>
                <a:schemeClr val="dk1"/>
              </a:solidFill>
              <a:latin typeface="Calibri"/>
              <a:ea typeface="Calibri"/>
              <a:cs typeface="Calibri"/>
              <a:sym typeface="Calibri"/>
            </a:endParaRPr>
          </a:p>
          <a:p>
            <a:pPr indent="0" lvl="1" marL="685800" marR="0" rtl="0" algn="l">
              <a:lnSpc>
                <a:spcPct val="90000"/>
              </a:lnSpc>
              <a:spcBef>
                <a:spcPts val="500"/>
              </a:spcBef>
              <a:spcAft>
                <a:spcPts val="0"/>
              </a:spcAft>
              <a:buClr>
                <a:srgbClr val="000000"/>
              </a:buClr>
              <a:buSzPts val="1900"/>
              <a:buFont typeface="Arial"/>
              <a:buNone/>
            </a:pPr>
            <a:r>
              <a:rPr b="0" i="0" lang="en-US" sz="1900" u="none" cap="none" strike="noStrike">
                <a:solidFill>
                  <a:schemeClr val="dk1"/>
                </a:solidFill>
                <a:latin typeface="Calibri"/>
                <a:ea typeface="Calibri"/>
                <a:cs typeface="Calibri"/>
                <a:sym typeface="Calibri"/>
              </a:rPr>
              <a:t>Mr. A had a FEES completed today.</a:t>
            </a:r>
            <a:endParaRPr b="0" i="0" sz="2400" u="none" cap="none" strike="noStrike">
              <a:solidFill>
                <a:schemeClr val="dk1"/>
              </a:solidFill>
              <a:latin typeface="Calibri"/>
              <a:ea typeface="Calibri"/>
              <a:cs typeface="Calibri"/>
              <a:sym typeface="Calibri"/>
            </a:endParaRPr>
          </a:p>
          <a:p>
            <a:pPr indent="0" lvl="1" marL="685800" marR="0" rtl="0" algn="l">
              <a:lnSpc>
                <a:spcPct val="90000"/>
              </a:lnSpc>
              <a:spcBef>
                <a:spcPts val="500"/>
              </a:spcBef>
              <a:spcAft>
                <a:spcPts val="0"/>
              </a:spcAft>
              <a:buClr>
                <a:srgbClr val="000000"/>
              </a:buClr>
              <a:buSzPts val="1900"/>
              <a:buFont typeface="Arial"/>
              <a:buNone/>
            </a:pPr>
            <a:r>
              <a:rPr b="0" i="0" lang="en-US" sz="1900" u="none" cap="none" strike="noStrike">
                <a:solidFill>
                  <a:schemeClr val="dk1"/>
                </a:solidFill>
                <a:latin typeface="Calibri"/>
                <a:ea typeface="Calibri"/>
                <a:cs typeface="Calibri"/>
                <a:sym typeface="Calibri"/>
              </a:rPr>
              <a:t>Result - he was able to tolerate thin liquids with use of chin-tuck procedure. SLP would communicate to the nurse, Mr. A must use the chin-tuck position whenever consuming thin liquids.</a:t>
            </a:r>
            <a:endParaRPr b="0" i="0" sz="2400" u="none" cap="none" strike="noStrike">
              <a:solidFill>
                <a:schemeClr val="dk1"/>
              </a:solidFill>
              <a:latin typeface="Calibri"/>
              <a:ea typeface="Calibri"/>
              <a:cs typeface="Calibri"/>
              <a:sym typeface="Calibri"/>
            </a:endParaRPr>
          </a:p>
          <a:p>
            <a:pPr indent="0" lvl="1" marL="685800" marR="0" rtl="0" algn="l">
              <a:lnSpc>
                <a:spcPct val="90000"/>
              </a:lnSpc>
              <a:spcBef>
                <a:spcPts val="50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g25ae4107463_0_16"/>
          <p:cNvSpPr txBox="1"/>
          <p:nvPr>
            <p:ph type="title"/>
          </p:nvPr>
        </p:nvSpPr>
        <p:spPr>
          <a:xfrm>
            <a:off x="513050" y="625176"/>
            <a:ext cx="7886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Dysphagia Screening </a:t>
            </a:r>
            <a:endParaRPr/>
          </a:p>
        </p:txBody>
      </p:sp>
      <p:sp>
        <p:nvSpPr>
          <p:cNvPr id="240" name="Google Shape;240;g25ae4107463_0_16"/>
          <p:cNvSpPr txBox="1"/>
          <p:nvPr>
            <p:ph idx="1" type="body"/>
          </p:nvPr>
        </p:nvSpPr>
        <p:spPr>
          <a:xfrm>
            <a:off x="754300" y="625175"/>
            <a:ext cx="78867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t/>
            </a:r>
            <a:endParaRPr sz="2400"/>
          </a:p>
          <a:p>
            <a:pPr indent="0" lvl="0" marL="457200" rtl="0" algn="l">
              <a:lnSpc>
                <a:spcPct val="90000"/>
              </a:lnSpc>
              <a:spcBef>
                <a:spcPts val="1000"/>
              </a:spcBef>
              <a:spcAft>
                <a:spcPts val="0"/>
              </a:spcAft>
              <a:buSzPts val="1800"/>
              <a:buNone/>
            </a:pPr>
            <a:r>
              <a:t/>
            </a:r>
            <a:endParaRPr sz="2400"/>
          </a:p>
          <a:p>
            <a:pPr indent="0" lvl="0" marL="457200" rtl="0" algn="l">
              <a:lnSpc>
                <a:spcPct val="90000"/>
              </a:lnSpc>
              <a:spcBef>
                <a:spcPts val="1000"/>
              </a:spcBef>
              <a:spcAft>
                <a:spcPts val="0"/>
              </a:spcAft>
              <a:buSzPts val="1800"/>
              <a:buNone/>
            </a:pPr>
            <a:r>
              <a:rPr lang="en-US" sz="2400"/>
              <a:t> </a:t>
            </a:r>
            <a:endParaRPr sz="2400"/>
          </a:p>
          <a:p>
            <a:pPr indent="0" lvl="0" marL="0" rtl="0" algn="l">
              <a:lnSpc>
                <a:spcPct val="90000"/>
              </a:lnSpc>
              <a:spcBef>
                <a:spcPts val="1000"/>
              </a:spcBef>
              <a:spcAft>
                <a:spcPts val="0"/>
              </a:spcAft>
              <a:buSzPts val="1800"/>
              <a:buNone/>
            </a:pPr>
            <a:r>
              <a:t/>
            </a:r>
            <a:endParaRPr sz="2400"/>
          </a:p>
          <a:p>
            <a:pPr indent="-228600" lvl="0" marL="228600" rtl="0" algn="l">
              <a:lnSpc>
                <a:spcPct val="90000"/>
              </a:lnSpc>
              <a:spcBef>
                <a:spcPts val="0"/>
              </a:spcBef>
              <a:spcAft>
                <a:spcPts val="0"/>
              </a:spcAft>
              <a:buSzPts val="2400"/>
              <a:buChar char="•"/>
            </a:pPr>
            <a:r>
              <a:rPr lang="en-US" sz="2400"/>
              <a:t>Quick and minimally invasive</a:t>
            </a:r>
            <a:endParaRPr sz="2400"/>
          </a:p>
          <a:p>
            <a:pPr indent="-228600" lvl="0" marL="228600" rtl="0" algn="l">
              <a:lnSpc>
                <a:spcPct val="90000"/>
              </a:lnSpc>
              <a:spcBef>
                <a:spcPts val="1000"/>
              </a:spcBef>
              <a:spcAft>
                <a:spcPts val="0"/>
              </a:spcAft>
              <a:buSzPts val="2400"/>
              <a:buChar char="•"/>
            </a:pPr>
            <a:r>
              <a:rPr lang="en-US" sz="2400"/>
              <a:t>Identifies an individual who may or may not need a complete dysphagia assessment</a:t>
            </a:r>
            <a:endParaRPr/>
          </a:p>
          <a:p>
            <a:pPr indent="-228600" lvl="0" marL="228600" rtl="0" algn="l">
              <a:lnSpc>
                <a:spcPct val="90000"/>
              </a:lnSpc>
              <a:spcBef>
                <a:spcPts val="1000"/>
              </a:spcBef>
              <a:spcAft>
                <a:spcPts val="0"/>
              </a:spcAft>
              <a:buSzPts val="2400"/>
              <a:buChar char="•"/>
            </a:pPr>
            <a:r>
              <a:rPr lang="en-US" sz="2400"/>
              <a:t> Defined scoring system: </a:t>
            </a:r>
            <a:endParaRPr sz="2400"/>
          </a:p>
          <a:p>
            <a:pPr indent="-381000" lvl="0" marL="457200" rtl="0" algn="l">
              <a:lnSpc>
                <a:spcPct val="90000"/>
              </a:lnSpc>
              <a:spcBef>
                <a:spcPts val="0"/>
              </a:spcBef>
              <a:spcAft>
                <a:spcPts val="0"/>
              </a:spcAft>
              <a:buSzPts val="2400"/>
              <a:buChar char="❏"/>
            </a:pPr>
            <a:r>
              <a:rPr lang="en-US" sz="2400"/>
              <a:t>Pass – patient can be fed </a:t>
            </a:r>
            <a:endParaRPr/>
          </a:p>
          <a:p>
            <a:pPr indent="-381000" lvl="0" marL="457200" rtl="0" algn="l">
              <a:lnSpc>
                <a:spcPct val="90000"/>
              </a:lnSpc>
              <a:spcBef>
                <a:spcPts val="0"/>
              </a:spcBef>
              <a:spcAft>
                <a:spcPts val="0"/>
              </a:spcAft>
              <a:buSzPts val="2400"/>
              <a:buChar char="❏"/>
            </a:pPr>
            <a:r>
              <a:rPr lang="en-US" sz="2400"/>
              <a:t>Fail – patient kept NPO and speech language therapist is consulted for a comprehensive swallowing assessment. </a:t>
            </a:r>
            <a:endParaRPr/>
          </a:p>
          <a:p>
            <a:pPr indent="0" lvl="0" marL="228600" rtl="0" algn="l">
              <a:lnSpc>
                <a:spcPct val="90000"/>
              </a:lnSpc>
              <a:spcBef>
                <a:spcPts val="1000"/>
              </a:spcBef>
              <a:spcAft>
                <a:spcPts val="0"/>
              </a:spcAft>
              <a:buSzPts val="1800"/>
              <a:buNone/>
            </a:pPr>
            <a:r>
              <a:t/>
            </a:r>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sp>
        <p:nvSpPr>
          <p:cNvPr id="245" name="Google Shape;245;g2319214bb9b_0_1295"/>
          <p:cNvSpPr txBox="1"/>
          <p:nvPr>
            <p:ph type="title"/>
          </p:nvPr>
        </p:nvSpPr>
        <p:spPr>
          <a:xfrm>
            <a:off x="628650" y="130801"/>
            <a:ext cx="7886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Dysphagia Screening Tools  </a:t>
            </a:r>
            <a:endParaRPr/>
          </a:p>
        </p:txBody>
      </p:sp>
      <p:sp>
        <p:nvSpPr>
          <p:cNvPr id="246" name="Google Shape;246;g2319214bb9b_0_1295"/>
          <p:cNvSpPr txBox="1"/>
          <p:nvPr>
            <p:ph idx="1" type="body"/>
          </p:nvPr>
        </p:nvSpPr>
        <p:spPr>
          <a:xfrm>
            <a:off x="754300" y="2282500"/>
            <a:ext cx="7886700" cy="2694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sz="2400"/>
          </a:p>
          <a:p>
            <a:pPr indent="0" lvl="0" marL="457200" rtl="0" algn="l">
              <a:lnSpc>
                <a:spcPct val="90000"/>
              </a:lnSpc>
              <a:spcBef>
                <a:spcPts val="1000"/>
              </a:spcBef>
              <a:spcAft>
                <a:spcPts val="0"/>
              </a:spcAft>
              <a:buSzPts val="1800"/>
              <a:buNone/>
            </a:pPr>
            <a:r>
              <a:t/>
            </a:r>
            <a:endParaRPr sz="2400"/>
          </a:p>
          <a:p>
            <a:pPr indent="0" lvl="0" marL="457200" rtl="0" algn="l">
              <a:lnSpc>
                <a:spcPct val="90000"/>
              </a:lnSpc>
              <a:spcBef>
                <a:spcPts val="1000"/>
              </a:spcBef>
              <a:spcAft>
                <a:spcPts val="0"/>
              </a:spcAft>
              <a:buSzPts val="1800"/>
              <a:buNone/>
            </a:pPr>
            <a:r>
              <a:rPr lang="en-US" sz="2400"/>
              <a:t> </a:t>
            </a:r>
            <a:endParaRPr sz="2400"/>
          </a:p>
          <a:p>
            <a:pPr indent="0" lvl="0" marL="0" rtl="0" algn="l">
              <a:lnSpc>
                <a:spcPct val="90000"/>
              </a:lnSpc>
              <a:spcBef>
                <a:spcPts val="1000"/>
              </a:spcBef>
              <a:spcAft>
                <a:spcPts val="0"/>
              </a:spcAft>
              <a:buSzPts val="1800"/>
              <a:buNone/>
            </a:pPr>
            <a:r>
              <a:t/>
            </a:r>
            <a:endParaRPr sz="2400"/>
          </a:p>
          <a:p>
            <a:pPr indent="0" lvl="0" marL="228600" rtl="0" algn="l">
              <a:lnSpc>
                <a:spcPct val="90000"/>
              </a:lnSpc>
              <a:spcBef>
                <a:spcPts val="1000"/>
              </a:spcBef>
              <a:spcAft>
                <a:spcPts val="0"/>
              </a:spcAft>
              <a:buSzPts val="1800"/>
              <a:buNone/>
            </a:pPr>
            <a:r>
              <a:t/>
            </a:r>
            <a:endParaRPr sz="1000"/>
          </a:p>
        </p:txBody>
      </p:sp>
      <p:pic>
        <p:nvPicPr>
          <p:cNvPr id="247" name="Google Shape;247;g2319214bb9b_0_1295"/>
          <p:cNvPicPr preferRelativeResize="0"/>
          <p:nvPr/>
        </p:nvPicPr>
        <p:blipFill rotWithShape="1">
          <a:blip r:embed="rId4">
            <a:alphaModFix/>
          </a:blip>
          <a:srcRect b="40677" l="29967" r="29790" t="22687"/>
          <a:stretch/>
        </p:blipFill>
        <p:spPr>
          <a:xfrm>
            <a:off x="52825" y="1183150"/>
            <a:ext cx="9025675" cy="47663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sp>
        <p:nvSpPr>
          <p:cNvPr id="252" name="Google Shape;252;g25a80699dbf_0_2"/>
          <p:cNvSpPr txBox="1"/>
          <p:nvPr>
            <p:ph type="title"/>
          </p:nvPr>
        </p:nvSpPr>
        <p:spPr>
          <a:xfrm>
            <a:off x="628650" y="130801"/>
            <a:ext cx="7886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Dysphagia Screening Tools  </a:t>
            </a:r>
            <a:endParaRPr/>
          </a:p>
        </p:txBody>
      </p:sp>
      <p:sp>
        <p:nvSpPr>
          <p:cNvPr id="253" name="Google Shape;253;g25a80699dbf_0_2"/>
          <p:cNvSpPr txBox="1"/>
          <p:nvPr>
            <p:ph idx="1" type="body"/>
          </p:nvPr>
        </p:nvSpPr>
        <p:spPr>
          <a:xfrm>
            <a:off x="754300" y="2282500"/>
            <a:ext cx="7886700" cy="2694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sz="2400"/>
          </a:p>
          <a:p>
            <a:pPr indent="0" lvl="0" marL="457200" rtl="0" algn="l">
              <a:lnSpc>
                <a:spcPct val="90000"/>
              </a:lnSpc>
              <a:spcBef>
                <a:spcPts val="1000"/>
              </a:spcBef>
              <a:spcAft>
                <a:spcPts val="0"/>
              </a:spcAft>
              <a:buSzPts val="1800"/>
              <a:buNone/>
            </a:pPr>
            <a:r>
              <a:t/>
            </a:r>
            <a:endParaRPr sz="2400"/>
          </a:p>
          <a:p>
            <a:pPr indent="0" lvl="0" marL="457200" rtl="0" algn="l">
              <a:lnSpc>
                <a:spcPct val="90000"/>
              </a:lnSpc>
              <a:spcBef>
                <a:spcPts val="1000"/>
              </a:spcBef>
              <a:spcAft>
                <a:spcPts val="0"/>
              </a:spcAft>
              <a:buSzPts val="1800"/>
              <a:buNone/>
            </a:pPr>
            <a:r>
              <a:rPr lang="en-US" sz="2400"/>
              <a:t> </a:t>
            </a:r>
            <a:endParaRPr sz="2400"/>
          </a:p>
          <a:p>
            <a:pPr indent="0" lvl="0" marL="0" rtl="0" algn="l">
              <a:lnSpc>
                <a:spcPct val="90000"/>
              </a:lnSpc>
              <a:spcBef>
                <a:spcPts val="1000"/>
              </a:spcBef>
              <a:spcAft>
                <a:spcPts val="0"/>
              </a:spcAft>
              <a:buSzPts val="1800"/>
              <a:buNone/>
            </a:pPr>
            <a:r>
              <a:t/>
            </a:r>
            <a:endParaRPr sz="2400"/>
          </a:p>
          <a:p>
            <a:pPr indent="0" lvl="0" marL="228600" rtl="0" algn="l">
              <a:lnSpc>
                <a:spcPct val="90000"/>
              </a:lnSpc>
              <a:spcBef>
                <a:spcPts val="1000"/>
              </a:spcBef>
              <a:spcAft>
                <a:spcPts val="0"/>
              </a:spcAft>
              <a:buSzPts val="1800"/>
              <a:buNone/>
            </a:pPr>
            <a:r>
              <a:t/>
            </a:r>
            <a:endParaRPr sz="1000"/>
          </a:p>
        </p:txBody>
      </p:sp>
      <p:pic>
        <p:nvPicPr>
          <p:cNvPr id="254" name="Google Shape;254;g25a80699dbf_0_2"/>
          <p:cNvPicPr preferRelativeResize="0"/>
          <p:nvPr/>
        </p:nvPicPr>
        <p:blipFill rotWithShape="1">
          <a:blip r:embed="rId4">
            <a:alphaModFix/>
          </a:blip>
          <a:srcRect b="44123" l="30547" r="29830" t="15235"/>
          <a:stretch/>
        </p:blipFill>
        <p:spPr>
          <a:xfrm>
            <a:off x="192250" y="1195825"/>
            <a:ext cx="8645400" cy="4715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8" name="Shape 258"/>
        <p:cNvGrpSpPr/>
        <p:nvPr/>
      </p:nvGrpSpPr>
      <p:grpSpPr>
        <a:xfrm>
          <a:off x="0" y="0"/>
          <a:ext cx="0" cy="0"/>
          <a:chOff x="0" y="0"/>
          <a:chExt cx="0" cy="0"/>
        </a:xfrm>
      </p:grpSpPr>
      <p:sp>
        <p:nvSpPr>
          <p:cNvPr id="259" name="Google Shape;259;g2319214bb9b_0_1300"/>
          <p:cNvSpPr txBox="1"/>
          <p:nvPr>
            <p:ph type="title"/>
          </p:nvPr>
        </p:nvSpPr>
        <p:spPr>
          <a:xfrm>
            <a:off x="589100" y="1943525"/>
            <a:ext cx="2861100" cy="3113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t/>
            </a:r>
            <a:endParaRPr/>
          </a:p>
          <a:p>
            <a:pPr indent="0" lvl="0" marL="0" rtl="0" algn="ctr">
              <a:lnSpc>
                <a:spcPct val="90000"/>
              </a:lnSpc>
              <a:spcBef>
                <a:spcPts val="0"/>
              </a:spcBef>
              <a:spcAft>
                <a:spcPts val="0"/>
              </a:spcAft>
              <a:buClr>
                <a:schemeClr val="dk1"/>
              </a:buClr>
              <a:buSzPts val="4400"/>
              <a:buFont typeface="Calibri"/>
              <a:buNone/>
            </a:pPr>
            <a:r>
              <a:rPr lang="en-US"/>
              <a:t>Swallowing Screening Form (SSF)  </a:t>
            </a:r>
            <a:endParaRPr/>
          </a:p>
        </p:txBody>
      </p:sp>
      <p:sp>
        <p:nvSpPr>
          <p:cNvPr id="260" name="Google Shape;260;g2319214bb9b_0_1300"/>
          <p:cNvSpPr txBox="1"/>
          <p:nvPr>
            <p:ph idx="1" type="body"/>
          </p:nvPr>
        </p:nvSpPr>
        <p:spPr>
          <a:xfrm>
            <a:off x="709688" y="3486775"/>
            <a:ext cx="2619900" cy="2694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sz="2400"/>
          </a:p>
          <a:p>
            <a:pPr indent="0" lvl="0" marL="457200" rtl="0" algn="l">
              <a:lnSpc>
                <a:spcPct val="90000"/>
              </a:lnSpc>
              <a:spcBef>
                <a:spcPts val="1000"/>
              </a:spcBef>
              <a:spcAft>
                <a:spcPts val="0"/>
              </a:spcAft>
              <a:buSzPts val="1800"/>
              <a:buNone/>
            </a:pPr>
            <a:r>
              <a:t/>
            </a:r>
            <a:endParaRPr sz="2400"/>
          </a:p>
          <a:p>
            <a:pPr indent="0" lvl="0" marL="457200" rtl="0" algn="l">
              <a:lnSpc>
                <a:spcPct val="90000"/>
              </a:lnSpc>
              <a:spcBef>
                <a:spcPts val="1000"/>
              </a:spcBef>
              <a:spcAft>
                <a:spcPts val="0"/>
              </a:spcAft>
              <a:buSzPts val="1800"/>
              <a:buNone/>
            </a:pPr>
            <a:r>
              <a:rPr lang="en-US" sz="2400"/>
              <a:t> </a:t>
            </a:r>
            <a:endParaRPr sz="2400"/>
          </a:p>
          <a:p>
            <a:pPr indent="0" lvl="0" marL="0" rtl="0" algn="l">
              <a:lnSpc>
                <a:spcPct val="90000"/>
              </a:lnSpc>
              <a:spcBef>
                <a:spcPts val="1000"/>
              </a:spcBef>
              <a:spcAft>
                <a:spcPts val="0"/>
              </a:spcAft>
              <a:buSzPts val="1800"/>
              <a:buNone/>
            </a:pPr>
            <a:r>
              <a:t/>
            </a:r>
            <a:endParaRPr sz="2400"/>
          </a:p>
          <a:p>
            <a:pPr indent="0" lvl="0" marL="228600" rtl="0" algn="l">
              <a:lnSpc>
                <a:spcPct val="90000"/>
              </a:lnSpc>
              <a:spcBef>
                <a:spcPts val="1000"/>
              </a:spcBef>
              <a:spcAft>
                <a:spcPts val="0"/>
              </a:spcAft>
              <a:buSzPts val="1800"/>
              <a:buNone/>
            </a:pPr>
            <a:r>
              <a:t/>
            </a:r>
            <a:endParaRPr sz="1000"/>
          </a:p>
        </p:txBody>
      </p:sp>
      <p:sp>
        <p:nvSpPr>
          <p:cNvPr id="261" name="Google Shape;261;g2319214bb9b_0_1300"/>
          <p:cNvSpPr txBox="1"/>
          <p:nvPr/>
        </p:nvSpPr>
        <p:spPr>
          <a:xfrm>
            <a:off x="589100" y="4867800"/>
            <a:ext cx="38808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adapted from Standardized Swallowing Assessment (Ellul et. al. 1993, 1996, 1997 ; Perry, 2001)</a:t>
            </a:r>
            <a:endParaRPr b="0" i="0" sz="1300" u="none" cap="none" strike="noStrike">
              <a:solidFill>
                <a:srgbClr val="000000"/>
              </a:solidFill>
              <a:latin typeface="Arial"/>
              <a:ea typeface="Arial"/>
              <a:cs typeface="Arial"/>
              <a:sym typeface="Arial"/>
            </a:endParaRPr>
          </a:p>
        </p:txBody>
      </p:sp>
      <p:sp>
        <p:nvSpPr>
          <p:cNvPr id="262" name="Google Shape;262;g2319214bb9b_0_1300"/>
          <p:cNvSpPr txBox="1"/>
          <p:nvPr/>
        </p:nvSpPr>
        <p:spPr>
          <a:xfrm>
            <a:off x="5074800" y="146875"/>
            <a:ext cx="4069200" cy="603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WHAT?</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The Standardized Swallowing Assessment is a stable and accurate dysphagia tool used during acute stroke to screen dysphagia.</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TIME</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10 minutes to administer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WHO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General physician/ nurses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ACCURACY LEVEL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94-95%</a:t>
            </a:r>
            <a:endParaRPr b="0" i="0" sz="2000" u="none" cap="none" strike="noStrike">
              <a:solidFill>
                <a:srgbClr val="000000"/>
              </a:solidFill>
              <a:latin typeface="Arial"/>
              <a:ea typeface="Arial"/>
              <a:cs typeface="Arial"/>
              <a:sym typeface="Arial"/>
            </a:endParaRPr>
          </a:p>
        </p:txBody>
      </p:sp>
      <p:pic>
        <p:nvPicPr>
          <p:cNvPr descr="A stack of flyers on a table&#10;&#10;Description generated with high confidence" id="263" name="Google Shape;263;g2319214bb9b_0_1300"/>
          <p:cNvPicPr preferRelativeResize="0"/>
          <p:nvPr/>
        </p:nvPicPr>
        <p:blipFill rotWithShape="1">
          <a:blip r:embed="rId4">
            <a:alphaModFix/>
          </a:blip>
          <a:srcRect b="0" l="8306" r="19770" t="9089"/>
          <a:stretch/>
        </p:blipFill>
        <p:spPr>
          <a:xfrm rot="5400000">
            <a:off x="1038413" y="-1038412"/>
            <a:ext cx="2260651" cy="4337474"/>
          </a:xfrm>
          <a:prstGeom prst="rect">
            <a:avLst/>
          </a:prstGeom>
          <a:noFill/>
          <a:ln>
            <a:noFill/>
          </a:ln>
          <a:effectLst>
            <a:outerShdw blurRad="57150" rotWithShape="0" algn="bl" dir="5400000" dist="19050">
              <a:srgbClr val="000000">
                <a:alpha val="49803"/>
              </a:srgbClr>
            </a:outerShdw>
            <a:reflection blurRad="0" dir="5400000" dist="38100" endA="0" endPos="30000" fadeDir="5400012" kx="0" rotWithShape="0" algn="bl" stPos="0" sy="-100000" ky="0"/>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g259a79310a9_0_3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Topics </a:t>
            </a:r>
            <a:endParaRPr/>
          </a:p>
        </p:txBody>
      </p:sp>
      <p:sp>
        <p:nvSpPr>
          <p:cNvPr id="95" name="Google Shape;95;g259a79310a9_0_3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90000"/>
              </a:lnSpc>
              <a:spcBef>
                <a:spcPts val="1000"/>
              </a:spcBef>
              <a:spcAft>
                <a:spcPts val="0"/>
              </a:spcAft>
              <a:buSzPts val="1800"/>
              <a:buNone/>
            </a:pPr>
            <a:r>
              <a:t/>
            </a:r>
            <a:endParaRPr sz="2400"/>
          </a:p>
          <a:p>
            <a:pPr indent="0" lvl="0" marL="457200" rtl="0" algn="l">
              <a:lnSpc>
                <a:spcPct val="90000"/>
              </a:lnSpc>
              <a:spcBef>
                <a:spcPts val="1000"/>
              </a:spcBef>
              <a:spcAft>
                <a:spcPts val="0"/>
              </a:spcAft>
              <a:buSzPts val="1800"/>
              <a:buNone/>
            </a:pPr>
            <a:r>
              <a:t/>
            </a:r>
            <a:endParaRPr sz="2400"/>
          </a:p>
          <a:p>
            <a:pPr indent="0" lvl="0" marL="457200" rtl="0" algn="l">
              <a:lnSpc>
                <a:spcPct val="90000"/>
              </a:lnSpc>
              <a:spcBef>
                <a:spcPts val="1000"/>
              </a:spcBef>
              <a:spcAft>
                <a:spcPts val="0"/>
              </a:spcAft>
              <a:buSzPts val="1800"/>
              <a:buNone/>
            </a:pPr>
            <a:r>
              <a:t/>
            </a:r>
            <a:endParaRPr sz="2400"/>
          </a:p>
          <a:p>
            <a:pPr indent="0" lvl="0" marL="457200" rtl="0" algn="l">
              <a:lnSpc>
                <a:spcPct val="90000"/>
              </a:lnSpc>
              <a:spcBef>
                <a:spcPts val="1000"/>
              </a:spcBef>
              <a:spcAft>
                <a:spcPts val="0"/>
              </a:spcAft>
              <a:buSzPts val="1800"/>
              <a:buNone/>
            </a:pPr>
            <a:r>
              <a:t/>
            </a:r>
            <a:endParaRPr sz="2400"/>
          </a:p>
          <a:p>
            <a:pPr indent="-50800" lvl="0" marL="228600" rtl="0" algn="l">
              <a:lnSpc>
                <a:spcPct val="90000"/>
              </a:lnSpc>
              <a:spcBef>
                <a:spcPts val="0"/>
              </a:spcBef>
              <a:spcAft>
                <a:spcPts val="0"/>
              </a:spcAft>
              <a:buClr>
                <a:schemeClr val="dk1"/>
              </a:buClr>
              <a:buSzPts val="2800"/>
              <a:buNone/>
            </a:pPr>
            <a:r>
              <a:t/>
            </a:r>
            <a:endParaRPr/>
          </a:p>
        </p:txBody>
      </p:sp>
      <p:sp>
        <p:nvSpPr>
          <p:cNvPr id="96" name="Google Shape;96;g259a79310a9_0_37"/>
          <p:cNvSpPr/>
          <p:nvPr/>
        </p:nvSpPr>
        <p:spPr>
          <a:xfrm>
            <a:off x="628650" y="1425750"/>
            <a:ext cx="2104500" cy="1748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Dysphagia</a:t>
            </a:r>
            <a:endParaRPr b="0" i="0" sz="2100" u="none" cap="none" strike="noStrike">
              <a:solidFill>
                <a:srgbClr val="000000"/>
              </a:solidFill>
              <a:latin typeface="Arial"/>
              <a:ea typeface="Arial"/>
              <a:cs typeface="Arial"/>
              <a:sym typeface="Arial"/>
            </a:endParaRPr>
          </a:p>
        </p:txBody>
      </p:sp>
      <p:sp>
        <p:nvSpPr>
          <p:cNvPr id="97" name="Google Shape;97;g259a79310a9_0_37"/>
          <p:cNvSpPr/>
          <p:nvPr/>
        </p:nvSpPr>
        <p:spPr>
          <a:xfrm>
            <a:off x="4700975" y="3340125"/>
            <a:ext cx="2104500" cy="1748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Screening &amp; Oral care </a:t>
            </a:r>
            <a:endParaRPr b="0" i="0" sz="2100" u="none" cap="none" strike="noStrike">
              <a:solidFill>
                <a:srgbClr val="000000"/>
              </a:solidFill>
              <a:latin typeface="Arial"/>
              <a:ea typeface="Arial"/>
              <a:cs typeface="Arial"/>
              <a:sym typeface="Arial"/>
            </a:endParaRPr>
          </a:p>
        </p:txBody>
      </p:sp>
      <p:sp>
        <p:nvSpPr>
          <p:cNvPr id="98" name="Google Shape;98;g259a79310a9_0_37"/>
          <p:cNvSpPr/>
          <p:nvPr/>
        </p:nvSpPr>
        <p:spPr>
          <a:xfrm>
            <a:off x="2733150" y="2231525"/>
            <a:ext cx="2104500" cy="1748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Swallowing phases</a:t>
            </a:r>
            <a:endParaRPr b="0" i="0" sz="2000" u="none" cap="none" strike="noStrike">
              <a:solidFill>
                <a:srgbClr val="000000"/>
              </a:solidFill>
              <a:latin typeface="Arial"/>
              <a:ea typeface="Arial"/>
              <a:cs typeface="Arial"/>
              <a:sym typeface="Arial"/>
            </a:endParaRPr>
          </a:p>
        </p:txBody>
      </p:sp>
      <p:sp>
        <p:nvSpPr>
          <p:cNvPr id="99" name="Google Shape;99;g259a79310a9_0_37"/>
          <p:cNvSpPr/>
          <p:nvPr/>
        </p:nvSpPr>
        <p:spPr>
          <a:xfrm>
            <a:off x="6805475" y="4428425"/>
            <a:ext cx="2104500" cy="1748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Dysphagia Diet  </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7" name="Shape 267"/>
        <p:cNvGrpSpPr/>
        <p:nvPr/>
      </p:nvGrpSpPr>
      <p:grpSpPr>
        <a:xfrm>
          <a:off x="0" y="0"/>
          <a:ext cx="0" cy="0"/>
          <a:chOff x="0" y="0"/>
          <a:chExt cx="0" cy="0"/>
        </a:xfrm>
      </p:grpSpPr>
      <p:sp>
        <p:nvSpPr>
          <p:cNvPr id="268" name="Google Shape;268;g2319214bb9b_0_1290"/>
          <p:cNvSpPr txBox="1"/>
          <p:nvPr>
            <p:ph type="title"/>
          </p:nvPr>
        </p:nvSpPr>
        <p:spPr>
          <a:xfrm>
            <a:off x="701500" y="2331801"/>
            <a:ext cx="7886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Screening Checklist and</a:t>
            </a:r>
            <a:endParaRPr/>
          </a:p>
          <a:p>
            <a:pPr indent="0" lvl="0" marL="0" rtl="0" algn="ctr">
              <a:lnSpc>
                <a:spcPct val="90000"/>
              </a:lnSpc>
              <a:spcBef>
                <a:spcPts val="0"/>
              </a:spcBef>
              <a:spcAft>
                <a:spcPts val="0"/>
              </a:spcAft>
              <a:buClr>
                <a:schemeClr val="dk1"/>
              </a:buClr>
              <a:buSzPts val="4400"/>
              <a:buFont typeface="Calibri"/>
              <a:buNone/>
            </a:pPr>
            <a:r>
              <a:rPr lang="en-US"/>
              <a:t> Screening Form (SSF) </a:t>
            </a:r>
            <a:endParaRPr/>
          </a:p>
        </p:txBody>
      </p:sp>
      <p:sp>
        <p:nvSpPr>
          <p:cNvPr id="269" name="Google Shape;269;g2319214bb9b_0_1290"/>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sp>
        <p:nvSpPr>
          <p:cNvPr id="274" name="Google Shape;274;g25ae4107463_0_10"/>
          <p:cNvSpPr txBox="1"/>
          <p:nvPr>
            <p:ph type="title"/>
          </p:nvPr>
        </p:nvSpPr>
        <p:spPr>
          <a:xfrm>
            <a:off x="701500" y="2331801"/>
            <a:ext cx="7886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t/>
            </a:r>
            <a:endParaRPr/>
          </a:p>
        </p:txBody>
      </p:sp>
      <p:sp>
        <p:nvSpPr>
          <p:cNvPr id="275" name="Google Shape;275;g25ae4107463_0_10"/>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pic>
        <p:nvPicPr>
          <p:cNvPr id="276" name="Google Shape;276;g25ae4107463_0_10"/>
          <p:cNvPicPr preferRelativeResize="0"/>
          <p:nvPr/>
        </p:nvPicPr>
        <p:blipFill rotWithShape="1">
          <a:blip r:embed="rId4">
            <a:alphaModFix/>
          </a:blip>
          <a:srcRect b="0" l="0" r="0" t="0"/>
          <a:stretch/>
        </p:blipFill>
        <p:spPr>
          <a:xfrm>
            <a:off x="0" y="0"/>
            <a:ext cx="9144001" cy="59321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g25a80699dbf_2_6"/>
          <p:cNvSpPr txBox="1"/>
          <p:nvPr>
            <p:ph type="title"/>
          </p:nvPr>
        </p:nvSpPr>
        <p:spPr>
          <a:xfrm>
            <a:off x="701500" y="2331801"/>
            <a:ext cx="7886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t/>
            </a:r>
            <a:endParaRPr/>
          </a:p>
        </p:txBody>
      </p:sp>
      <p:sp>
        <p:nvSpPr>
          <p:cNvPr id="282" name="Google Shape;282;g25a80699dbf_2_6"/>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pic>
        <p:nvPicPr>
          <p:cNvPr id="283" name="Google Shape;283;g25a80699dbf_2_6"/>
          <p:cNvPicPr preferRelativeResize="0"/>
          <p:nvPr/>
        </p:nvPicPr>
        <p:blipFill rotWithShape="1">
          <a:blip r:embed="rId4">
            <a:alphaModFix/>
          </a:blip>
          <a:srcRect b="3377" l="29338" r="29293" t="20204"/>
          <a:stretch/>
        </p:blipFill>
        <p:spPr>
          <a:xfrm>
            <a:off x="1159950" y="148775"/>
            <a:ext cx="6422726" cy="57880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g2319214bb9b_0_1305"/>
          <p:cNvSpPr txBox="1"/>
          <p:nvPr>
            <p:ph type="title"/>
          </p:nvPr>
        </p:nvSpPr>
        <p:spPr>
          <a:xfrm>
            <a:off x="952775" y="569400"/>
            <a:ext cx="6962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700"/>
              <a:buFont typeface="Calibri"/>
              <a:buNone/>
            </a:pPr>
            <a:r>
              <a:rPr lang="en-US" sz="3700"/>
              <a:t>Contraindication for </a:t>
            </a:r>
            <a:endParaRPr sz="3700"/>
          </a:p>
          <a:p>
            <a:pPr indent="0" lvl="0" marL="0" rtl="0" algn="ctr">
              <a:lnSpc>
                <a:spcPct val="90000"/>
              </a:lnSpc>
              <a:spcBef>
                <a:spcPts val="0"/>
              </a:spcBef>
              <a:spcAft>
                <a:spcPts val="0"/>
              </a:spcAft>
              <a:buClr>
                <a:schemeClr val="dk1"/>
              </a:buClr>
              <a:buSzPts val="3700"/>
              <a:buFont typeface="Calibri"/>
              <a:buNone/>
            </a:pPr>
            <a:r>
              <a:rPr lang="en-US" sz="3700"/>
              <a:t>dysphagia screening </a:t>
            </a:r>
            <a:endParaRPr/>
          </a:p>
        </p:txBody>
      </p:sp>
      <p:sp>
        <p:nvSpPr>
          <p:cNvPr id="289" name="Google Shape;289;g2319214bb9b_0_1305"/>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
        <p:nvSpPr>
          <p:cNvPr id="290" name="Google Shape;290;g2319214bb9b_0_1305"/>
          <p:cNvSpPr txBox="1"/>
          <p:nvPr/>
        </p:nvSpPr>
        <p:spPr>
          <a:xfrm>
            <a:off x="963250" y="2031225"/>
            <a:ext cx="6784800" cy="30888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374650" lvl="0" marL="457200" marR="0" rtl="0" algn="l">
              <a:lnSpc>
                <a:spcPct val="90000"/>
              </a:lnSpc>
              <a:spcBef>
                <a:spcPts val="1000"/>
              </a:spcBef>
              <a:spcAft>
                <a:spcPts val="0"/>
              </a:spcAft>
              <a:buClr>
                <a:schemeClr val="dk1"/>
              </a:buClr>
              <a:buSzPts val="2300"/>
              <a:buFont typeface="Arial"/>
              <a:buChar char="●"/>
            </a:pPr>
            <a:r>
              <a:rPr b="0" i="0" lang="en-US" sz="2300" u="none" cap="none" strike="noStrike">
                <a:solidFill>
                  <a:schemeClr val="dk1"/>
                </a:solidFill>
                <a:latin typeface="Calibri"/>
                <a:ea typeface="Calibri"/>
                <a:cs typeface="Calibri"/>
                <a:sym typeface="Calibri"/>
              </a:rPr>
              <a:t>Reduced alertness</a:t>
            </a:r>
            <a:endParaRPr b="0" i="0" sz="3100" u="none" cap="none" strike="noStrike">
              <a:solidFill>
                <a:schemeClr val="dk1"/>
              </a:solidFill>
              <a:latin typeface="Calibri"/>
              <a:ea typeface="Calibri"/>
              <a:cs typeface="Calibri"/>
              <a:sym typeface="Calibri"/>
            </a:endParaRPr>
          </a:p>
          <a:p>
            <a:pPr indent="-374650" lvl="0" marL="457200" marR="0" rtl="0" algn="l">
              <a:lnSpc>
                <a:spcPct val="90000"/>
              </a:lnSpc>
              <a:spcBef>
                <a:spcPts val="1000"/>
              </a:spcBef>
              <a:spcAft>
                <a:spcPts val="0"/>
              </a:spcAft>
              <a:buClr>
                <a:schemeClr val="dk1"/>
              </a:buClr>
              <a:buSzPts val="2300"/>
              <a:buFont typeface="Arial"/>
              <a:buChar char="●"/>
            </a:pPr>
            <a:r>
              <a:rPr b="0" i="0" lang="en-US" sz="2300" u="none" cap="none" strike="noStrike">
                <a:solidFill>
                  <a:schemeClr val="dk1"/>
                </a:solidFill>
                <a:latin typeface="Calibri"/>
                <a:ea typeface="Calibri"/>
                <a:cs typeface="Calibri"/>
                <a:sym typeface="Calibri"/>
              </a:rPr>
              <a:t>Poor respiratory status</a:t>
            </a:r>
            <a:endParaRPr b="0" i="0" sz="3100" u="none" cap="none" strike="noStrike">
              <a:solidFill>
                <a:schemeClr val="dk1"/>
              </a:solidFill>
              <a:latin typeface="Calibri"/>
              <a:ea typeface="Calibri"/>
              <a:cs typeface="Calibri"/>
              <a:sym typeface="Calibri"/>
            </a:endParaRPr>
          </a:p>
          <a:p>
            <a:pPr indent="-374650" lvl="0" marL="457200" marR="0" rtl="0" algn="l">
              <a:lnSpc>
                <a:spcPct val="90000"/>
              </a:lnSpc>
              <a:spcBef>
                <a:spcPts val="1000"/>
              </a:spcBef>
              <a:spcAft>
                <a:spcPts val="0"/>
              </a:spcAft>
              <a:buClr>
                <a:schemeClr val="dk1"/>
              </a:buClr>
              <a:buSzPts val="2300"/>
              <a:buFont typeface="Arial"/>
              <a:buChar char="●"/>
            </a:pPr>
            <a:r>
              <a:rPr b="0" i="0" lang="en-US" sz="2300" u="none" cap="none" strike="noStrike">
                <a:solidFill>
                  <a:schemeClr val="dk1"/>
                </a:solidFill>
                <a:latin typeface="Calibri"/>
                <a:ea typeface="Calibri"/>
                <a:cs typeface="Calibri"/>
                <a:sym typeface="Calibri"/>
              </a:rPr>
              <a:t>Absent protective cough </a:t>
            </a:r>
            <a:endParaRPr b="0" i="0" sz="3100" u="none" cap="none" strike="noStrike">
              <a:solidFill>
                <a:schemeClr val="dk1"/>
              </a:solidFill>
              <a:latin typeface="Calibri"/>
              <a:ea typeface="Calibri"/>
              <a:cs typeface="Calibri"/>
              <a:sym typeface="Calibri"/>
            </a:endParaRPr>
          </a:p>
          <a:p>
            <a:pPr indent="-374650" lvl="0" marL="457200" marR="0" rtl="0" algn="l">
              <a:lnSpc>
                <a:spcPct val="90000"/>
              </a:lnSpc>
              <a:spcBef>
                <a:spcPts val="1000"/>
              </a:spcBef>
              <a:spcAft>
                <a:spcPts val="0"/>
              </a:spcAft>
              <a:buClr>
                <a:schemeClr val="dk1"/>
              </a:buClr>
              <a:buSzPts val="2300"/>
              <a:buFont typeface="Arial"/>
              <a:buChar char="●"/>
            </a:pPr>
            <a:r>
              <a:rPr b="0" i="0" lang="en-US" sz="2300" u="none" cap="none" strike="noStrike">
                <a:solidFill>
                  <a:schemeClr val="dk1"/>
                </a:solidFill>
                <a:latin typeface="Calibri"/>
                <a:ea typeface="Calibri"/>
                <a:cs typeface="Calibri"/>
                <a:sym typeface="Calibri"/>
              </a:rPr>
              <a:t>Poor ability to manage secretions/ spontaneous swallow </a:t>
            </a:r>
            <a:endParaRPr b="0" i="0" sz="3100" u="none" cap="none" strike="noStrike">
              <a:solidFill>
                <a:schemeClr val="dk1"/>
              </a:solidFill>
              <a:latin typeface="Calibri"/>
              <a:ea typeface="Calibri"/>
              <a:cs typeface="Calibri"/>
              <a:sym typeface="Calibri"/>
            </a:endParaRPr>
          </a:p>
          <a:p>
            <a:pPr indent="-374650" lvl="0" marL="457200" marR="0" rtl="0" algn="l">
              <a:lnSpc>
                <a:spcPct val="90000"/>
              </a:lnSpc>
              <a:spcBef>
                <a:spcPts val="1000"/>
              </a:spcBef>
              <a:spcAft>
                <a:spcPts val="0"/>
              </a:spcAft>
              <a:buClr>
                <a:schemeClr val="dk1"/>
              </a:buClr>
              <a:buSzPts val="2300"/>
              <a:buFont typeface="Arial"/>
              <a:buChar char="●"/>
            </a:pPr>
            <a:r>
              <a:rPr b="0" i="0" lang="en-US" sz="2300" u="none" cap="none" strike="noStrike">
                <a:solidFill>
                  <a:schemeClr val="dk1"/>
                </a:solidFill>
                <a:latin typeface="Calibri"/>
                <a:ea typeface="Calibri"/>
                <a:cs typeface="Calibri"/>
                <a:sym typeface="Calibri"/>
              </a:rPr>
              <a:t>Poor oral hygiene </a:t>
            </a:r>
            <a:endParaRPr b="0" i="0" sz="2300" u="none" cap="none" strike="noStrike">
              <a:solidFill>
                <a:schemeClr val="dk1"/>
              </a:solidFill>
              <a:latin typeface="Calibri"/>
              <a:ea typeface="Calibri"/>
              <a:cs typeface="Calibri"/>
              <a:sym typeface="Calibri"/>
            </a:endParaRPr>
          </a:p>
          <a:p>
            <a:pPr indent="-374650" lvl="0" marL="457200" marR="0" rtl="0" algn="l">
              <a:lnSpc>
                <a:spcPct val="90000"/>
              </a:lnSpc>
              <a:spcBef>
                <a:spcPts val="1000"/>
              </a:spcBef>
              <a:spcAft>
                <a:spcPts val="0"/>
              </a:spcAft>
              <a:buClr>
                <a:schemeClr val="dk1"/>
              </a:buClr>
              <a:buSzPts val="2300"/>
              <a:buFont typeface="Arial"/>
              <a:buChar char="●"/>
            </a:pPr>
            <a:r>
              <a:rPr b="0" i="0" lang="en-US" sz="2300" u="none" cap="none" strike="noStrike">
                <a:solidFill>
                  <a:schemeClr val="dk1"/>
                </a:solidFill>
                <a:latin typeface="Calibri"/>
                <a:ea typeface="Calibri"/>
                <a:cs typeface="Calibri"/>
                <a:sym typeface="Calibri"/>
              </a:rPr>
              <a:t>Significant oral candida</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4" name="Shape 294"/>
        <p:cNvGrpSpPr/>
        <p:nvPr/>
      </p:nvGrpSpPr>
      <p:grpSpPr>
        <a:xfrm>
          <a:off x="0" y="0"/>
          <a:ext cx="0" cy="0"/>
          <a:chOff x="0" y="0"/>
          <a:chExt cx="0" cy="0"/>
        </a:xfrm>
      </p:grpSpPr>
      <p:sp>
        <p:nvSpPr>
          <p:cNvPr id="295" name="Google Shape;295;g25ae4107463_0_24"/>
          <p:cNvSpPr txBox="1"/>
          <p:nvPr>
            <p:ph type="title"/>
          </p:nvPr>
        </p:nvSpPr>
        <p:spPr>
          <a:xfrm>
            <a:off x="610625" y="1375225"/>
            <a:ext cx="4008900" cy="2962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700"/>
              <a:buFont typeface="Calibri"/>
              <a:buNone/>
            </a:pPr>
            <a:r>
              <a:rPr lang="en-US" sz="3700"/>
              <a:t>Oral care for patients with dysphagia </a:t>
            </a:r>
            <a:endParaRPr/>
          </a:p>
        </p:txBody>
      </p:sp>
      <p:sp>
        <p:nvSpPr>
          <p:cNvPr id="296" name="Google Shape;296;g25ae4107463_0_24"/>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
        <p:nvSpPr>
          <p:cNvPr id="297" name="Google Shape;297;g25ae4107463_0_24"/>
          <p:cNvSpPr txBox="1"/>
          <p:nvPr/>
        </p:nvSpPr>
        <p:spPr>
          <a:xfrm>
            <a:off x="-3254600" y="2364675"/>
            <a:ext cx="4008900" cy="30888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98" name="Google Shape;298;g25ae4107463_0_24"/>
          <p:cNvPicPr preferRelativeResize="0"/>
          <p:nvPr/>
        </p:nvPicPr>
        <p:blipFill rotWithShape="1">
          <a:blip r:embed="rId4">
            <a:alphaModFix/>
          </a:blip>
          <a:srcRect b="0" l="0" r="0" t="0"/>
          <a:stretch/>
        </p:blipFill>
        <p:spPr>
          <a:xfrm>
            <a:off x="5109200" y="1457325"/>
            <a:ext cx="3246100" cy="2606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2" name="Shape 302"/>
        <p:cNvGrpSpPr/>
        <p:nvPr/>
      </p:nvGrpSpPr>
      <p:grpSpPr>
        <a:xfrm>
          <a:off x="0" y="0"/>
          <a:ext cx="0" cy="0"/>
          <a:chOff x="0" y="0"/>
          <a:chExt cx="0" cy="0"/>
        </a:xfrm>
      </p:grpSpPr>
      <p:sp>
        <p:nvSpPr>
          <p:cNvPr id="303" name="Google Shape;303;g25ae4107463_0_30"/>
          <p:cNvSpPr txBox="1"/>
          <p:nvPr>
            <p:ph type="title"/>
          </p:nvPr>
        </p:nvSpPr>
        <p:spPr>
          <a:xfrm>
            <a:off x="422000" y="312250"/>
            <a:ext cx="6962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Calibri"/>
              <a:buNone/>
            </a:pPr>
            <a:r>
              <a:rPr lang="en-US"/>
              <a:t>Oral care </a:t>
            </a:r>
            <a:endParaRPr/>
          </a:p>
        </p:txBody>
      </p:sp>
      <p:sp>
        <p:nvSpPr>
          <p:cNvPr id="304" name="Google Shape;304;g25ae4107463_0_30"/>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
        <p:nvSpPr>
          <p:cNvPr id="305" name="Google Shape;305;g25ae4107463_0_30"/>
          <p:cNvSpPr txBox="1"/>
          <p:nvPr/>
        </p:nvSpPr>
        <p:spPr>
          <a:xfrm>
            <a:off x="5832425" y="608200"/>
            <a:ext cx="6784800" cy="30888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06" name="Google Shape;306;g25ae4107463_0_30"/>
          <p:cNvSpPr txBox="1"/>
          <p:nvPr/>
        </p:nvSpPr>
        <p:spPr>
          <a:xfrm>
            <a:off x="891450" y="13722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WHY is it important ? </a:t>
            </a:r>
            <a:endParaRPr b="0" i="0" sz="2100" u="none" cap="none" strike="noStrike">
              <a:solidFill>
                <a:srgbClr val="000000"/>
              </a:solidFill>
              <a:latin typeface="Calibri"/>
              <a:ea typeface="Calibri"/>
              <a:cs typeface="Calibri"/>
              <a:sym typeface="Calibri"/>
            </a:endParaRPr>
          </a:p>
        </p:txBody>
      </p:sp>
      <p:sp>
        <p:nvSpPr>
          <p:cNvPr id="307" name="Google Shape;307;g25ae4107463_0_30"/>
          <p:cNvSpPr txBox="1"/>
          <p:nvPr/>
        </p:nvSpPr>
        <p:spPr>
          <a:xfrm>
            <a:off x="2434600" y="2058050"/>
            <a:ext cx="51606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t>
            </a:r>
            <a:r>
              <a:rPr b="0" i="0" lang="en-US" sz="2000" u="none" cap="none" strike="noStrike">
                <a:solidFill>
                  <a:srgbClr val="000000"/>
                </a:solidFill>
                <a:latin typeface="Calibri"/>
                <a:ea typeface="Calibri"/>
                <a:cs typeface="Calibri"/>
                <a:sym typeface="Calibri"/>
              </a:rPr>
              <a:t>maintain comfort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-easier chewing/swallowing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-decreases sensation of dry mouth, dehydration</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-improves communication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-enhance QOL </a:t>
            </a:r>
            <a:endParaRPr b="0" i="0" sz="2000" u="none" cap="none" strike="noStrike">
              <a:solidFill>
                <a:srgbClr val="000000"/>
              </a:solidFill>
              <a:latin typeface="Calibri"/>
              <a:ea typeface="Calibri"/>
              <a:cs typeface="Calibri"/>
              <a:sym typeface="Calibri"/>
            </a:endParaRPr>
          </a:p>
        </p:txBody>
      </p:sp>
      <p:sp>
        <p:nvSpPr>
          <p:cNvPr id="308" name="Google Shape;308;g25ae4107463_0_30"/>
          <p:cNvSpPr txBox="1"/>
          <p:nvPr/>
        </p:nvSpPr>
        <p:spPr>
          <a:xfrm>
            <a:off x="1200150" y="4097650"/>
            <a:ext cx="3926100" cy="5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09" name="Google Shape;309;g25ae4107463_0_30"/>
          <p:cNvSpPr txBox="1"/>
          <p:nvPr/>
        </p:nvSpPr>
        <p:spPr>
          <a:xfrm>
            <a:off x="754300" y="39013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What does it involve?</a:t>
            </a:r>
            <a:endParaRPr b="0" i="0" sz="2100" u="none" cap="none" strike="noStrike">
              <a:solidFill>
                <a:srgbClr val="000000"/>
              </a:solidFill>
              <a:latin typeface="Calibri"/>
              <a:ea typeface="Calibri"/>
              <a:cs typeface="Calibri"/>
              <a:sym typeface="Calibri"/>
            </a:endParaRPr>
          </a:p>
        </p:txBody>
      </p:sp>
      <p:sp>
        <p:nvSpPr>
          <p:cNvPr id="310" name="Google Shape;310;g25ae4107463_0_30"/>
          <p:cNvSpPr txBox="1"/>
          <p:nvPr/>
        </p:nvSpPr>
        <p:spPr>
          <a:xfrm>
            <a:off x="2580250" y="4330000"/>
            <a:ext cx="4234800" cy="10974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keep mouth and lips clean, moist</a:t>
            </a:r>
            <a:endParaRPr b="0" i="0" sz="20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-remove debris, dried secretion</a:t>
            </a:r>
            <a:endParaRPr b="0" i="0" sz="20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clean the tongue </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4" name="Shape 314"/>
        <p:cNvGrpSpPr/>
        <p:nvPr/>
      </p:nvGrpSpPr>
      <p:grpSpPr>
        <a:xfrm>
          <a:off x="0" y="0"/>
          <a:ext cx="0" cy="0"/>
          <a:chOff x="0" y="0"/>
          <a:chExt cx="0" cy="0"/>
        </a:xfrm>
      </p:grpSpPr>
      <p:sp>
        <p:nvSpPr>
          <p:cNvPr id="315" name="Google Shape;315;g25ae4107463_0_53"/>
          <p:cNvSpPr txBox="1"/>
          <p:nvPr>
            <p:ph type="title"/>
          </p:nvPr>
        </p:nvSpPr>
        <p:spPr>
          <a:xfrm>
            <a:off x="422000" y="312250"/>
            <a:ext cx="6962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Calibri"/>
              <a:buNone/>
            </a:pPr>
            <a:r>
              <a:t/>
            </a:r>
            <a:endParaRPr/>
          </a:p>
        </p:txBody>
      </p:sp>
      <p:sp>
        <p:nvSpPr>
          <p:cNvPr id="316" name="Google Shape;316;g25ae4107463_0_53"/>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
        <p:nvSpPr>
          <p:cNvPr id="317" name="Google Shape;317;g25ae4107463_0_53"/>
          <p:cNvSpPr txBox="1"/>
          <p:nvPr/>
        </p:nvSpPr>
        <p:spPr>
          <a:xfrm>
            <a:off x="5832425" y="608200"/>
            <a:ext cx="6784800" cy="30888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18" name="Google Shape;318;g25ae4107463_0_53"/>
          <p:cNvSpPr txBox="1"/>
          <p:nvPr/>
        </p:nvSpPr>
        <p:spPr>
          <a:xfrm>
            <a:off x="891450" y="13722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319" name="Google Shape;319;g25ae4107463_0_53"/>
          <p:cNvSpPr txBox="1"/>
          <p:nvPr/>
        </p:nvSpPr>
        <p:spPr>
          <a:xfrm>
            <a:off x="2434600" y="2058050"/>
            <a:ext cx="51606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320" name="Google Shape;320;g25ae4107463_0_53"/>
          <p:cNvSpPr txBox="1"/>
          <p:nvPr/>
        </p:nvSpPr>
        <p:spPr>
          <a:xfrm>
            <a:off x="1200150" y="4097650"/>
            <a:ext cx="3926100" cy="5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21" name="Google Shape;321;g25ae4107463_0_53"/>
          <p:cNvSpPr txBox="1"/>
          <p:nvPr/>
        </p:nvSpPr>
        <p:spPr>
          <a:xfrm>
            <a:off x="754300" y="39013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322" name="Google Shape;322;g25ae4107463_0_53"/>
          <p:cNvSpPr txBox="1"/>
          <p:nvPr/>
        </p:nvSpPr>
        <p:spPr>
          <a:xfrm>
            <a:off x="2580250" y="4330000"/>
            <a:ext cx="4234800" cy="10974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2000"/>
              <a:buFont typeface="Calibri"/>
              <a:buNone/>
            </a:pPr>
            <a:r>
              <a:t/>
            </a:r>
            <a:endParaRPr b="0" i="0" sz="2000" u="none" cap="none" strike="noStrike">
              <a:solidFill>
                <a:srgbClr val="000000"/>
              </a:solidFill>
              <a:latin typeface="Calibri"/>
              <a:ea typeface="Calibri"/>
              <a:cs typeface="Calibri"/>
              <a:sym typeface="Calibri"/>
            </a:endParaRPr>
          </a:p>
        </p:txBody>
      </p:sp>
      <p:pic>
        <p:nvPicPr>
          <p:cNvPr id="323" name="Google Shape;323;g25ae4107463_0_53"/>
          <p:cNvPicPr preferRelativeResize="0"/>
          <p:nvPr/>
        </p:nvPicPr>
        <p:blipFill rotWithShape="1">
          <a:blip r:embed="rId4">
            <a:alphaModFix/>
          </a:blip>
          <a:srcRect b="12650" l="24377" r="31373" t="23329"/>
          <a:stretch/>
        </p:blipFill>
        <p:spPr>
          <a:xfrm>
            <a:off x="154300" y="120025"/>
            <a:ext cx="8058150" cy="5932149"/>
          </a:xfrm>
          <a:prstGeom prst="rect">
            <a:avLst/>
          </a:prstGeom>
          <a:noFill/>
          <a:ln>
            <a:noFill/>
          </a:ln>
        </p:spPr>
      </p:pic>
      <p:sp>
        <p:nvSpPr>
          <p:cNvPr id="324" name="Google Shape;324;g25ae4107463_0_53"/>
          <p:cNvSpPr txBox="1"/>
          <p:nvPr/>
        </p:nvSpPr>
        <p:spPr>
          <a:xfrm>
            <a:off x="5434975" y="5760725"/>
            <a:ext cx="341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8" name="Shape 328"/>
        <p:cNvGrpSpPr/>
        <p:nvPr/>
      </p:nvGrpSpPr>
      <p:grpSpPr>
        <a:xfrm>
          <a:off x="0" y="0"/>
          <a:ext cx="0" cy="0"/>
          <a:chOff x="0" y="0"/>
          <a:chExt cx="0" cy="0"/>
        </a:xfrm>
      </p:grpSpPr>
      <p:sp>
        <p:nvSpPr>
          <p:cNvPr id="329" name="Google Shape;329;g25ae4107463_0_42"/>
          <p:cNvSpPr txBox="1"/>
          <p:nvPr>
            <p:ph type="title"/>
          </p:nvPr>
        </p:nvSpPr>
        <p:spPr>
          <a:xfrm>
            <a:off x="1216300" y="758025"/>
            <a:ext cx="6962700" cy="1325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70253"/>
              <a:buFont typeface="Calibri"/>
              <a:buNone/>
            </a:pPr>
            <a:r>
              <a:rPr b="1" lang="en-US" sz="5266"/>
              <a:t>Current practice </a:t>
            </a:r>
            <a:endParaRPr b="1" sz="5266"/>
          </a:p>
          <a:p>
            <a:pPr indent="0" lvl="0" marL="0" rtl="0" algn="ctr">
              <a:lnSpc>
                <a:spcPct val="90000"/>
              </a:lnSpc>
              <a:spcBef>
                <a:spcPts val="0"/>
              </a:spcBef>
              <a:spcAft>
                <a:spcPts val="0"/>
              </a:spcAft>
              <a:buClr>
                <a:schemeClr val="dk1"/>
              </a:buClr>
              <a:buSzPct val="102777"/>
              <a:buFont typeface="Calibri"/>
              <a:buNone/>
            </a:pPr>
            <a:r>
              <a:rPr b="1" lang="en-US" sz="3600"/>
              <a:t>at HSAAS UPM</a:t>
            </a:r>
            <a:r>
              <a:rPr lang="en-US"/>
              <a:t> </a:t>
            </a:r>
            <a:endParaRPr/>
          </a:p>
        </p:txBody>
      </p:sp>
      <p:sp>
        <p:nvSpPr>
          <p:cNvPr id="330" name="Google Shape;330;g25ae4107463_0_42"/>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
        <p:nvSpPr>
          <p:cNvPr id="331" name="Google Shape;331;g25ae4107463_0_42"/>
          <p:cNvSpPr txBox="1"/>
          <p:nvPr/>
        </p:nvSpPr>
        <p:spPr>
          <a:xfrm>
            <a:off x="6295350" y="608200"/>
            <a:ext cx="6784800" cy="30888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32" name="Google Shape;332;g25ae4107463_0_42"/>
          <p:cNvSpPr txBox="1"/>
          <p:nvPr/>
        </p:nvSpPr>
        <p:spPr>
          <a:xfrm>
            <a:off x="891450" y="13722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333" name="Google Shape;333;g25ae4107463_0_42"/>
          <p:cNvSpPr txBox="1"/>
          <p:nvPr/>
        </p:nvSpPr>
        <p:spPr>
          <a:xfrm>
            <a:off x="2580250" y="2778150"/>
            <a:ext cx="51606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t>
            </a:r>
            <a:r>
              <a:rPr b="0" i="0" lang="en-US" sz="2300" u="none" cap="none" strike="noStrike">
                <a:solidFill>
                  <a:srgbClr val="000000"/>
                </a:solidFill>
                <a:latin typeface="Calibri"/>
                <a:ea typeface="Calibri"/>
                <a:cs typeface="Calibri"/>
                <a:sym typeface="Calibri"/>
              </a:rPr>
              <a:t>dip toothette/gauze in mouthwash/thymol , squeezes excess off, and clean oral cavity ( tongue etc) </a:t>
            </a:r>
            <a:endParaRPr b="0" i="0" sz="2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-lip balm </a:t>
            </a:r>
            <a:endParaRPr b="0" i="0" sz="2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 xxxxxx </a:t>
            </a:r>
            <a:endParaRPr b="0" i="0" sz="2300" u="none" cap="none" strike="noStrike">
              <a:solidFill>
                <a:srgbClr val="000000"/>
              </a:solidFill>
              <a:latin typeface="Calibri"/>
              <a:ea typeface="Calibri"/>
              <a:cs typeface="Calibri"/>
              <a:sym typeface="Calibri"/>
            </a:endParaRPr>
          </a:p>
        </p:txBody>
      </p:sp>
      <p:sp>
        <p:nvSpPr>
          <p:cNvPr id="334" name="Google Shape;334;g25ae4107463_0_42"/>
          <p:cNvSpPr txBox="1"/>
          <p:nvPr/>
        </p:nvSpPr>
        <p:spPr>
          <a:xfrm>
            <a:off x="1200150" y="4097650"/>
            <a:ext cx="3926100" cy="5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35" name="Google Shape;335;g25ae4107463_0_42"/>
          <p:cNvSpPr txBox="1"/>
          <p:nvPr/>
        </p:nvSpPr>
        <p:spPr>
          <a:xfrm>
            <a:off x="754300" y="39013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336" name="Google Shape;336;g25ae4107463_0_42"/>
          <p:cNvSpPr txBox="1"/>
          <p:nvPr/>
        </p:nvSpPr>
        <p:spPr>
          <a:xfrm>
            <a:off x="2580250" y="4330000"/>
            <a:ext cx="4234800" cy="109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0" name="Shape 340"/>
        <p:cNvGrpSpPr/>
        <p:nvPr/>
      </p:nvGrpSpPr>
      <p:grpSpPr>
        <a:xfrm>
          <a:off x="0" y="0"/>
          <a:ext cx="0" cy="0"/>
          <a:chOff x="0" y="0"/>
          <a:chExt cx="0" cy="0"/>
        </a:xfrm>
      </p:grpSpPr>
      <p:sp>
        <p:nvSpPr>
          <p:cNvPr id="341" name="Google Shape;341;g25ae4107463_0_68"/>
          <p:cNvSpPr txBox="1"/>
          <p:nvPr>
            <p:ph type="title"/>
          </p:nvPr>
        </p:nvSpPr>
        <p:spPr>
          <a:xfrm>
            <a:off x="1216300" y="2449700"/>
            <a:ext cx="6962700" cy="1680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700"/>
              <a:buFont typeface="Calibri"/>
              <a:buNone/>
            </a:pPr>
            <a:r>
              <a:rPr b="1" lang="en-US" sz="5266"/>
              <a:t>DYSPHAGIA DIET </a:t>
            </a:r>
            <a:endParaRPr b="1" sz="5266"/>
          </a:p>
          <a:p>
            <a:pPr indent="0" lvl="0" marL="0" rtl="0" algn="ctr">
              <a:lnSpc>
                <a:spcPct val="90000"/>
              </a:lnSpc>
              <a:spcBef>
                <a:spcPts val="0"/>
              </a:spcBef>
              <a:spcAft>
                <a:spcPts val="0"/>
              </a:spcAft>
              <a:buClr>
                <a:schemeClr val="dk1"/>
              </a:buClr>
              <a:buSzPts val="3700"/>
              <a:buFont typeface="Calibri"/>
              <a:buNone/>
            </a:pPr>
            <a:r>
              <a:rPr b="1" lang="en-US" sz="5266"/>
              <a:t>AT HSAAS</a:t>
            </a:r>
            <a:endParaRPr b="1"/>
          </a:p>
        </p:txBody>
      </p:sp>
      <p:sp>
        <p:nvSpPr>
          <p:cNvPr id="342" name="Google Shape;342;g25ae4107463_0_68"/>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
        <p:nvSpPr>
          <p:cNvPr id="343" name="Google Shape;343;g25ae4107463_0_68"/>
          <p:cNvSpPr txBox="1"/>
          <p:nvPr/>
        </p:nvSpPr>
        <p:spPr>
          <a:xfrm>
            <a:off x="6295350" y="608200"/>
            <a:ext cx="6784800" cy="30888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44" name="Google Shape;344;g25ae4107463_0_68"/>
          <p:cNvSpPr txBox="1"/>
          <p:nvPr/>
        </p:nvSpPr>
        <p:spPr>
          <a:xfrm>
            <a:off x="891450" y="13722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345" name="Google Shape;345;g25ae4107463_0_68"/>
          <p:cNvSpPr txBox="1"/>
          <p:nvPr/>
        </p:nvSpPr>
        <p:spPr>
          <a:xfrm>
            <a:off x="2580250" y="2778150"/>
            <a:ext cx="51606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t>
            </a:r>
            <a:endParaRPr b="0" i="0" sz="2300" u="none" cap="none" strike="noStrike">
              <a:solidFill>
                <a:srgbClr val="000000"/>
              </a:solidFill>
              <a:latin typeface="Calibri"/>
              <a:ea typeface="Calibri"/>
              <a:cs typeface="Calibri"/>
              <a:sym typeface="Calibri"/>
            </a:endParaRPr>
          </a:p>
        </p:txBody>
      </p:sp>
      <p:sp>
        <p:nvSpPr>
          <p:cNvPr id="346" name="Google Shape;346;g25ae4107463_0_68"/>
          <p:cNvSpPr txBox="1"/>
          <p:nvPr/>
        </p:nvSpPr>
        <p:spPr>
          <a:xfrm>
            <a:off x="1200150" y="4097650"/>
            <a:ext cx="3926100" cy="5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47" name="Google Shape;347;g25ae4107463_0_68"/>
          <p:cNvSpPr txBox="1"/>
          <p:nvPr/>
        </p:nvSpPr>
        <p:spPr>
          <a:xfrm>
            <a:off x="754300" y="39013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348" name="Google Shape;348;g25ae4107463_0_68"/>
          <p:cNvSpPr txBox="1"/>
          <p:nvPr/>
        </p:nvSpPr>
        <p:spPr>
          <a:xfrm>
            <a:off x="2580250" y="4330000"/>
            <a:ext cx="4234800" cy="109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2" name="Shape 352"/>
        <p:cNvGrpSpPr/>
        <p:nvPr/>
      </p:nvGrpSpPr>
      <p:grpSpPr>
        <a:xfrm>
          <a:off x="0" y="0"/>
          <a:ext cx="0" cy="0"/>
          <a:chOff x="0" y="0"/>
          <a:chExt cx="0" cy="0"/>
        </a:xfrm>
      </p:grpSpPr>
      <p:sp>
        <p:nvSpPr>
          <p:cNvPr id="353" name="Google Shape;353;g25ae4107463_0_79"/>
          <p:cNvSpPr txBox="1"/>
          <p:nvPr>
            <p:ph type="title"/>
          </p:nvPr>
        </p:nvSpPr>
        <p:spPr>
          <a:xfrm>
            <a:off x="1216300" y="2449700"/>
            <a:ext cx="6962700" cy="1680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700"/>
              <a:buFont typeface="Calibri"/>
              <a:buNone/>
            </a:pPr>
            <a:r>
              <a:t/>
            </a:r>
            <a:endParaRPr b="1"/>
          </a:p>
        </p:txBody>
      </p:sp>
      <p:sp>
        <p:nvSpPr>
          <p:cNvPr id="354" name="Google Shape;354;g25ae4107463_0_79"/>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
        <p:nvSpPr>
          <p:cNvPr id="355" name="Google Shape;355;g25ae4107463_0_79"/>
          <p:cNvSpPr txBox="1"/>
          <p:nvPr/>
        </p:nvSpPr>
        <p:spPr>
          <a:xfrm>
            <a:off x="6295350" y="608200"/>
            <a:ext cx="6784800" cy="30888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56" name="Google Shape;356;g25ae4107463_0_79"/>
          <p:cNvSpPr txBox="1"/>
          <p:nvPr/>
        </p:nvSpPr>
        <p:spPr>
          <a:xfrm>
            <a:off x="211675" y="569400"/>
            <a:ext cx="28275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adapted from International Dysphagia Diet Standardization Initiative (IDDSI)</a:t>
            </a:r>
            <a:endParaRPr b="0" i="0" sz="2400" u="none" cap="none" strike="noStrike">
              <a:solidFill>
                <a:srgbClr val="000000"/>
              </a:solidFill>
              <a:latin typeface="Calibri"/>
              <a:ea typeface="Calibri"/>
              <a:cs typeface="Calibri"/>
              <a:sym typeface="Calibri"/>
            </a:endParaRPr>
          </a:p>
        </p:txBody>
      </p:sp>
      <p:sp>
        <p:nvSpPr>
          <p:cNvPr id="357" name="Google Shape;357;g25ae4107463_0_79"/>
          <p:cNvSpPr txBox="1"/>
          <p:nvPr/>
        </p:nvSpPr>
        <p:spPr>
          <a:xfrm>
            <a:off x="2580250" y="2778150"/>
            <a:ext cx="51606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t>
            </a:r>
            <a:endParaRPr b="0" i="0" sz="2300" u="none" cap="none" strike="noStrike">
              <a:solidFill>
                <a:srgbClr val="000000"/>
              </a:solidFill>
              <a:latin typeface="Calibri"/>
              <a:ea typeface="Calibri"/>
              <a:cs typeface="Calibri"/>
              <a:sym typeface="Calibri"/>
            </a:endParaRPr>
          </a:p>
        </p:txBody>
      </p:sp>
      <p:sp>
        <p:nvSpPr>
          <p:cNvPr id="358" name="Google Shape;358;g25ae4107463_0_79"/>
          <p:cNvSpPr txBox="1"/>
          <p:nvPr/>
        </p:nvSpPr>
        <p:spPr>
          <a:xfrm>
            <a:off x="1200150" y="4097650"/>
            <a:ext cx="3926100" cy="5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59" name="Google Shape;359;g25ae4107463_0_79"/>
          <p:cNvSpPr txBox="1"/>
          <p:nvPr/>
        </p:nvSpPr>
        <p:spPr>
          <a:xfrm>
            <a:off x="754300" y="39013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360" name="Google Shape;360;g25ae4107463_0_79"/>
          <p:cNvSpPr txBox="1"/>
          <p:nvPr/>
        </p:nvSpPr>
        <p:spPr>
          <a:xfrm>
            <a:off x="2580250" y="4330000"/>
            <a:ext cx="4234800" cy="109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361" name="Google Shape;361;g25ae4107463_0_79"/>
          <p:cNvPicPr preferRelativeResize="0"/>
          <p:nvPr/>
        </p:nvPicPr>
        <p:blipFill rotWithShape="1">
          <a:blip r:embed="rId4">
            <a:alphaModFix/>
          </a:blip>
          <a:srcRect b="16315" l="39138" r="4423" t="9992"/>
          <a:stretch/>
        </p:blipFill>
        <p:spPr>
          <a:xfrm>
            <a:off x="3578950" y="519850"/>
            <a:ext cx="5458423" cy="54184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g259a79310a9_0_69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is dysphagia ? </a:t>
            </a:r>
            <a:endParaRPr/>
          </a:p>
        </p:txBody>
      </p:sp>
      <p:sp>
        <p:nvSpPr>
          <p:cNvPr id="105" name="Google Shape;105;g259a79310a9_0_69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p>
            <a:pPr indent="-381000" lvl="0" marL="457200" rtl="0" algn="l">
              <a:lnSpc>
                <a:spcPct val="90000"/>
              </a:lnSpc>
              <a:spcBef>
                <a:spcPts val="1000"/>
              </a:spcBef>
              <a:spcAft>
                <a:spcPts val="0"/>
              </a:spcAft>
              <a:buSzPts val="2400"/>
              <a:buChar char="●"/>
            </a:pPr>
            <a:r>
              <a:rPr lang="en-US" sz="2400"/>
              <a:t>Characterized by a dysfunction in the sequential oral, pharyngeal and esophageal phases of swallowing problems.</a:t>
            </a:r>
            <a:endParaRPr sz="2400"/>
          </a:p>
          <a:p>
            <a:pPr indent="0" lvl="0" marL="457200" rtl="0" algn="l">
              <a:lnSpc>
                <a:spcPct val="90000"/>
              </a:lnSpc>
              <a:spcBef>
                <a:spcPts val="1000"/>
              </a:spcBef>
              <a:spcAft>
                <a:spcPts val="0"/>
              </a:spcAft>
              <a:buSzPts val="1800"/>
              <a:buNone/>
            </a:pPr>
            <a:r>
              <a:t/>
            </a:r>
            <a:endParaRPr sz="2400"/>
          </a:p>
          <a:p>
            <a:pPr indent="-381000" lvl="0" marL="457200" rtl="0" algn="l">
              <a:lnSpc>
                <a:spcPct val="90000"/>
              </a:lnSpc>
              <a:spcBef>
                <a:spcPts val="1000"/>
              </a:spcBef>
              <a:spcAft>
                <a:spcPts val="0"/>
              </a:spcAft>
              <a:buSzPts val="2400"/>
              <a:buChar char="●"/>
            </a:pPr>
            <a:r>
              <a:rPr lang="en-US" sz="2400"/>
              <a:t>Dysphagia is not a disease itself, rather a symptom and effect of another pathologic condition </a:t>
            </a:r>
            <a:endParaRPr sz="2400"/>
          </a:p>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5" name="Shape 365"/>
        <p:cNvGrpSpPr/>
        <p:nvPr/>
      </p:nvGrpSpPr>
      <p:grpSpPr>
        <a:xfrm>
          <a:off x="0" y="0"/>
          <a:ext cx="0" cy="0"/>
          <a:chOff x="0" y="0"/>
          <a:chExt cx="0" cy="0"/>
        </a:xfrm>
      </p:grpSpPr>
      <p:sp>
        <p:nvSpPr>
          <p:cNvPr id="366" name="Google Shape;366;g25ae4107463_1_2"/>
          <p:cNvSpPr txBox="1"/>
          <p:nvPr>
            <p:ph type="title"/>
          </p:nvPr>
        </p:nvSpPr>
        <p:spPr>
          <a:xfrm>
            <a:off x="1216300" y="2449700"/>
            <a:ext cx="6962700" cy="1680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700"/>
              <a:buFont typeface="Calibri"/>
              <a:buNone/>
            </a:pPr>
            <a:r>
              <a:t/>
            </a:r>
            <a:endParaRPr b="1"/>
          </a:p>
        </p:txBody>
      </p:sp>
      <p:sp>
        <p:nvSpPr>
          <p:cNvPr id="367" name="Google Shape;367;g25ae4107463_1_2"/>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
        <p:nvSpPr>
          <p:cNvPr id="368" name="Google Shape;368;g25ae4107463_1_2"/>
          <p:cNvSpPr txBox="1"/>
          <p:nvPr/>
        </p:nvSpPr>
        <p:spPr>
          <a:xfrm>
            <a:off x="6295350" y="608200"/>
            <a:ext cx="6784800" cy="30888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69" name="Google Shape;369;g25ae4107463_1_2"/>
          <p:cNvSpPr txBox="1"/>
          <p:nvPr/>
        </p:nvSpPr>
        <p:spPr>
          <a:xfrm>
            <a:off x="1216300" y="2417350"/>
            <a:ext cx="28275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70" name="Google Shape;370;g25ae4107463_1_2"/>
          <p:cNvSpPr txBox="1"/>
          <p:nvPr/>
        </p:nvSpPr>
        <p:spPr>
          <a:xfrm>
            <a:off x="2580250" y="2778150"/>
            <a:ext cx="51606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t>
            </a:r>
            <a:endParaRPr b="0" i="0" sz="2300" u="none" cap="none" strike="noStrike">
              <a:solidFill>
                <a:srgbClr val="000000"/>
              </a:solidFill>
              <a:latin typeface="Calibri"/>
              <a:ea typeface="Calibri"/>
              <a:cs typeface="Calibri"/>
              <a:sym typeface="Calibri"/>
            </a:endParaRPr>
          </a:p>
        </p:txBody>
      </p:sp>
      <p:sp>
        <p:nvSpPr>
          <p:cNvPr id="371" name="Google Shape;371;g25ae4107463_1_2"/>
          <p:cNvSpPr txBox="1"/>
          <p:nvPr/>
        </p:nvSpPr>
        <p:spPr>
          <a:xfrm>
            <a:off x="1200150" y="4097650"/>
            <a:ext cx="3926100" cy="5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72" name="Google Shape;372;g25ae4107463_1_2"/>
          <p:cNvSpPr txBox="1"/>
          <p:nvPr/>
        </p:nvSpPr>
        <p:spPr>
          <a:xfrm>
            <a:off x="754300" y="39013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373" name="Google Shape;373;g25ae4107463_1_2"/>
          <p:cNvSpPr txBox="1"/>
          <p:nvPr/>
        </p:nvSpPr>
        <p:spPr>
          <a:xfrm>
            <a:off x="2580250" y="4330000"/>
            <a:ext cx="4234800" cy="109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374" name="Google Shape;374;g25ae4107463_1_2"/>
          <p:cNvPicPr preferRelativeResize="0"/>
          <p:nvPr/>
        </p:nvPicPr>
        <p:blipFill rotWithShape="1">
          <a:blip r:embed="rId4">
            <a:alphaModFix/>
          </a:blip>
          <a:srcRect b="0" l="0" r="0" t="0"/>
          <a:stretch/>
        </p:blipFill>
        <p:spPr>
          <a:xfrm>
            <a:off x="125650" y="438630"/>
            <a:ext cx="9144001" cy="514099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8" name="Shape 378"/>
        <p:cNvGrpSpPr/>
        <p:nvPr/>
      </p:nvGrpSpPr>
      <p:grpSpPr>
        <a:xfrm>
          <a:off x="0" y="0"/>
          <a:ext cx="0" cy="0"/>
          <a:chOff x="0" y="0"/>
          <a:chExt cx="0" cy="0"/>
        </a:xfrm>
      </p:grpSpPr>
      <p:sp>
        <p:nvSpPr>
          <p:cNvPr id="379" name="Google Shape;379;g25ae4107463_1_25"/>
          <p:cNvSpPr txBox="1"/>
          <p:nvPr>
            <p:ph type="title"/>
          </p:nvPr>
        </p:nvSpPr>
        <p:spPr>
          <a:xfrm>
            <a:off x="1216300" y="2449700"/>
            <a:ext cx="6962700" cy="1680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700"/>
              <a:buFont typeface="Calibri"/>
              <a:buNone/>
            </a:pPr>
            <a:r>
              <a:t/>
            </a:r>
            <a:endParaRPr b="1"/>
          </a:p>
        </p:txBody>
      </p:sp>
      <p:sp>
        <p:nvSpPr>
          <p:cNvPr id="380" name="Google Shape;380;g25ae4107463_1_25"/>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
        <p:nvSpPr>
          <p:cNvPr id="381" name="Google Shape;381;g25ae4107463_1_25"/>
          <p:cNvSpPr txBox="1"/>
          <p:nvPr/>
        </p:nvSpPr>
        <p:spPr>
          <a:xfrm>
            <a:off x="6295350" y="608200"/>
            <a:ext cx="6784800" cy="30888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82" name="Google Shape;382;g25ae4107463_1_25"/>
          <p:cNvSpPr txBox="1"/>
          <p:nvPr/>
        </p:nvSpPr>
        <p:spPr>
          <a:xfrm>
            <a:off x="1216300" y="2417350"/>
            <a:ext cx="28275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83" name="Google Shape;383;g25ae4107463_1_25"/>
          <p:cNvSpPr txBox="1"/>
          <p:nvPr/>
        </p:nvSpPr>
        <p:spPr>
          <a:xfrm>
            <a:off x="2580250" y="2778150"/>
            <a:ext cx="51606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t>
            </a:r>
            <a:endParaRPr b="0" i="0" sz="2300" u="none" cap="none" strike="noStrike">
              <a:solidFill>
                <a:srgbClr val="000000"/>
              </a:solidFill>
              <a:latin typeface="Calibri"/>
              <a:ea typeface="Calibri"/>
              <a:cs typeface="Calibri"/>
              <a:sym typeface="Calibri"/>
            </a:endParaRPr>
          </a:p>
        </p:txBody>
      </p:sp>
      <p:sp>
        <p:nvSpPr>
          <p:cNvPr id="384" name="Google Shape;384;g25ae4107463_1_25"/>
          <p:cNvSpPr txBox="1"/>
          <p:nvPr/>
        </p:nvSpPr>
        <p:spPr>
          <a:xfrm>
            <a:off x="1200150" y="4097650"/>
            <a:ext cx="3926100" cy="5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85" name="Google Shape;385;g25ae4107463_1_25"/>
          <p:cNvSpPr txBox="1"/>
          <p:nvPr/>
        </p:nvSpPr>
        <p:spPr>
          <a:xfrm>
            <a:off x="754300" y="39013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386" name="Google Shape;386;g25ae4107463_1_25"/>
          <p:cNvSpPr txBox="1"/>
          <p:nvPr/>
        </p:nvSpPr>
        <p:spPr>
          <a:xfrm>
            <a:off x="2580250" y="4330000"/>
            <a:ext cx="4234800" cy="109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387" name="Google Shape;387;g25ae4107463_1_25"/>
          <p:cNvPicPr preferRelativeResize="0"/>
          <p:nvPr/>
        </p:nvPicPr>
        <p:blipFill rotWithShape="1">
          <a:blip r:embed="rId4">
            <a:alphaModFix/>
          </a:blip>
          <a:srcRect b="0" l="0" r="0" t="0"/>
          <a:stretch/>
        </p:blipFill>
        <p:spPr>
          <a:xfrm>
            <a:off x="0" y="458630"/>
            <a:ext cx="9144001" cy="514099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1" name="Shape 391"/>
        <p:cNvGrpSpPr/>
        <p:nvPr/>
      </p:nvGrpSpPr>
      <p:grpSpPr>
        <a:xfrm>
          <a:off x="0" y="0"/>
          <a:ext cx="0" cy="0"/>
          <a:chOff x="0" y="0"/>
          <a:chExt cx="0" cy="0"/>
        </a:xfrm>
      </p:grpSpPr>
      <p:sp>
        <p:nvSpPr>
          <p:cNvPr id="392" name="Google Shape;392;g25ae4107463_1_14"/>
          <p:cNvSpPr txBox="1"/>
          <p:nvPr>
            <p:ph type="title"/>
          </p:nvPr>
        </p:nvSpPr>
        <p:spPr>
          <a:xfrm>
            <a:off x="1216300" y="2449700"/>
            <a:ext cx="6962700" cy="1680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700"/>
              <a:buFont typeface="Calibri"/>
              <a:buNone/>
            </a:pPr>
            <a:r>
              <a:t/>
            </a:r>
            <a:endParaRPr b="1"/>
          </a:p>
        </p:txBody>
      </p:sp>
      <p:sp>
        <p:nvSpPr>
          <p:cNvPr id="393" name="Google Shape;393;g25ae4107463_1_14"/>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
        <p:nvSpPr>
          <p:cNvPr id="394" name="Google Shape;394;g25ae4107463_1_14"/>
          <p:cNvSpPr txBox="1"/>
          <p:nvPr/>
        </p:nvSpPr>
        <p:spPr>
          <a:xfrm>
            <a:off x="6295350" y="608200"/>
            <a:ext cx="6784800" cy="30888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95" name="Google Shape;395;g25ae4107463_1_14"/>
          <p:cNvSpPr txBox="1"/>
          <p:nvPr/>
        </p:nvSpPr>
        <p:spPr>
          <a:xfrm>
            <a:off x="1216300" y="2417350"/>
            <a:ext cx="28275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96" name="Google Shape;396;g25ae4107463_1_14"/>
          <p:cNvSpPr txBox="1"/>
          <p:nvPr/>
        </p:nvSpPr>
        <p:spPr>
          <a:xfrm>
            <a:off x="2580250" y="2778150"/>
            <a:ext cx="51606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t>
            </a:r>
            <a:endParaRPr b="0" i="0" sz="2300" u="none" cap="none" strike="noStrike">
              <a:solidFill>
                <a:srgbClr val="000000"/>
              </a:solidFill>
              <a:latin typeface="Calibri"/>
              <a:ea typeface="Calibri"/>
              <a:cs typeface="Calibri"/>
              <a:sym typeface="Calibri"/>
            </a:endParaRPr>
          </a:p>
        </p:txBody>
      </p:sp>
      <p:sp>
        <p:nvSpPr>
          <p:cNvPr id="397" name="Google Shape;397;g25ae4107463_1_14"/>
          <p:cNvSpPr txBox="1"/>
          <p:nvPr/>
        </p:nvSpPr>
        <p:spPr>
          <a:xfrm>
            <a:off x="1200150" y="4097650"/>
            <a:ext cx="3926100" cy="5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98" name="Google Shape;398;g25ae4107463_1_14"/>
          <p:cNvSpPr txBox="1"/>
          <p:nvPr/>
        </p:nvSpPr>
        <p:spPr>
          <a:xfrm>
            <a:off x="754300" y="39013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399" name="Google Shape;399;g25ae4107463_1_14"/>
          <p:cNvSpPr txBox="1"/>
          <p:nvPr/>
        </p:nvSpPr>
        <p:spPr>
          <a:xfrm>
            <a:off x="2580250" y="4330000"/>
            <a:ext cx="4234800" cy="109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400" name="Google Shape;400;g25ae4107463_1_14"/>
          <p:cNvPicPr preferRelativeResize="0"/>
          <p:nvPr/>
        </p:nvPicPr>
        <p:blipFill rotWithShape="1">
          <a:blip r:embed="rId4">
            <a:alphaModFix/>
          </a:blip>
          <a:srcRect b="0" l="0" r="0" t="0"/>
          <a:stretch/>
        </p:blipFill>
        <p:spPr>
          <a:xfrm>
            <a:off x="0" y="858505"/>
            <a:ext cx="9144001" cy="514099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4" name="Shape 404"/>
        <p:cNvGrpSpPr/>
        <p:nvPr/>
      </p:nvGrpSpPr>
      <p:grpSpPr>
        <a:xfrm>
          <a:off x="0" y="0"/>
          <a:ext cx="0" cy="0"/>
          <a:chOff x="0" y="0"/>
          <a:chExt cx="0" cy="0"/>
        </a:xfrm>
      </p:grpSpPr>
      <p:sp>
        <p:nvSpPr>
          <p:cNvPr id="405" name="Google Shape;405;g25ae4107463_1_60"/>
          <p:cNvSpPr txBox="1"/>
          <p:nvPr>
            <p:ph type="title"/>
          </p:nvPr>
        </p:nvSpPr>
        <p:spPr>
          <a:xfrm>
            <a:off x="1216300" y="2449700"/>
            <a:ext cx="6962700" cy="1680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700"/>
              <a:buFont typeface="Calibri"/>
              <a:buNone/>
            </a:pPr>
            <a:r>
              <a:t/>
            </a:r>
            <a:endParaRPr b="1"/>
          </a:p>
        </p:txBody>
      </p:sp>
      <p:sp>
        <p:nvSpPr>
          <p:cNvPr id="406" name="Google Shape;406;g25ae4107463_1_60"/>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
        <p:nvSpPr>
          <p:cNvPr id="407" name="Google Shape;407;g25ae4107463_1_60"/>
          <p:cNvSpPr txBox="1"/>
          <p:nvPr/>
        </p:nvSpPr>
        <p:spPr>
          <a:xfrm>
            <a:off x="6295350" y="608200"/>
            <a:ext cx="6784800" cy="30888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08" name="Google Shape;408;g25ae4107463_1_60"/>
          <p:cNvSpPr txBox="1"/>
          <p:nvPr/>
        </p:nvSpPr>
        <p:spPr>
          <a:xfrm>
            <a:off x="1216300" y="2417350"/>
            <a:ext cx="28275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409" name="Google Shape;409;g25ae4107463_1_60"/>
          <p:cNvSpPr txBox="1"/>
          <p:nvPr/>
        </p:nvSpPr>
        <p:spPr>
          <a:xfrm>
            <a:off x="2580250" y="2778150"/>
            <a:ext cx="51606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t>
            </a:r>
            <a:endParaRPr b="0" i="0" sz="2300" u="none" cap="none" strike="noStrike">
              <a:solidFill>
                <a:srgbClr val="000000"/>
              </a:solidFill>
              <a:latin typeface="Calibri"/>
              <a:ea typeface="Calibri"/>
              <a:cs typeface="Calibri"/>
              <a:sym typeface="Calibri"/>
            </a:endParaRPr>
          </a:p>
        </p:txBody>
      </p:sp>
      <p:sp>
        <p:nvSpPr>
          <p:cNvPr id="410" name="Google Shape;410;g25ae4107463_1_60"/>
          <p:cNvSpPr txBox="1"/>
          <p:nvPr/>
        </p:nvSpPr>
        <p:spPr>
          <a:xfrm>
            <a:off x="1200150" y="4097650"/>
            <a:ext cx="3926100" cy="5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11" name="Google Shape;411;g25ae4107463_1_60"/>
          <p:cNvSpPr txBox="1"/>
          <p:nvPr/>
        </p:nvSpPr>
        <p:spPr>
          <a:xfrm>
            <a:off x="754300" y="39013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412" name="Google Shape;412;g25ae4107463_1_60"/>
          <p:cNvSpPr txBox="1"/>
          <p:nvPr/>
        </p:nvSpPr>
        <p:spPr>
          <a:xfrm>
            <a:off x="2580250" y="4330000"/>
            <a:ext cx="4234800" cy="109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413" name="Google Shape;413;g25ae4107463_1_60"/>
          <p:cNvPicPr preferRelativeResize="0"/>
          <p:nvPr/>
        </p:nvPicPr>
        <p:blipFill rotWithShape="1">
          <a:blip r:embed="rId4">
            <a:alphaModFix/>
          </a:blip>
          <a:srcRect b="0" l="0" r="0" t="0"/>
          <a:stretch/>
        </p:blipFill>
        <p:spPr>
          <a:xfrm>
            <a:off x="0" y="858505"/>
            <a:ext cx="9144001" cy="514099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7" name="Shape 417"/>
        <p:cNvGrpSpPr/>
        <p:nvPr/>
      </p:nvGrpSpPr>
      <p:grpSpPr>
        <a:xfrm>
          <a:off x="0" y="0"/>
          <a:ext cx="0" cy="0"/>
          <a:chOff x="0" y="0"/>
          <a:chExt cx="0" cy="0"/>
        </a:xfrm>
      </p:grpSpPr>
      <p:sp>
        <p:nvSpPr>
          <p:cNvPr id="418" name="Google Shape;418;g25ae4107463_1_49"/>
          <p:cNvSpPr txBox="1"/>
          <p:nvPr>
            <p:ph type="title"/>
          </p:nvPr>
        </p:nvSpPr>
        <p:spPr>
          <a:xfrm>
            <a:off x="1216300" y="2449700"/>
            <a:ext cx="6962700" cy="1680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700"/>
              <a:buFont typeface="Calibri"/>
              <a:buNone/>
            </a:pPr>
            <a:r>
              <a:t/>
            </a:r>
            <a:endParaRPr b="1"/>
          </a:p>
        </p:txBody>
      </p:sp>
      <p:sp>
        <p:nvSpPr>
          <p:cNvPr id="419" name="Google Shape;419;g25ae4107463_1_49"/>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
        <p:nvSpPr>
          <p:cNvPr id="420" name="Google Shape;420;g25ae4107463_1_49"/>
          <p:cNvSpPr txBox="1"/>
          <p:nvPr/>
        </p:nvSpPr>
        <p:spPr>
          <a:xfrm>
            <a:off x="6295350" y="608200"/>
            <a:ext cx="6784800" cy="30888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21" name="Google Shape;421;g25ae4107463_1_49"/>
          <p:cNvSpPr txBox="1"/>
          <p:nvPr/>
        </p:nvSpPr>
        <p:spPr>
          <a:xfrm>
            <a:off x="1216300" y="2417350"/>
            <a:ext cx="28275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422" name="Google Shape;422;g25ae4107463_1_49"/>
          <p:cNvSpPr txBox="1"/>
          <p:nvPr/>
        </p:nvSpPr>
        <p:spPr>
          <a:xfrm>
            <a:off x="2580250" y="2778150"/>
            <a:ext cx="51606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t>
            </a:r>
            <a:endParaRPr b="0" i="0" sz="2300" u="none" cap="none" strike="noStrike">
              <a:solidFill>
                <a:srgbClr val="000000"/>
              </a:solidFill>
              <a:latin typeface="Calibri"/>
              <a:ea typeface="Calibri"/>
              <a:cs typeface="Calibri"/>
              <a:sym typeface="Calibri"/>
            </a:endParaRPr>
          </a:p>
        </p:txBody>
      </p:sp>
      <p:sp>
        <p:nvSpPr>
          <p:cNvPr id="423" name="Google Shape;423;g25ae4107463_1_49"/>
          <p:cNvSpPr txBox="1"/>
          <p:nvPr/>
        </p:nvSpPr>
        <p:spPr>
          <a:xfrm>
            <a:off x="1200150" y="4097650"/>
            <a:ext cx="3926100" cy="5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24" name="Google Shape;424;g25ae4107463_1_49"/>
          <p:cNvSpPr txBox="1"/>
          <p:nvPr/>
        </p:nvSpPr>
        <p:spPr>
          <a:xfrm>
            <a:off x="754300" y="39013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425" name="Google Shape;425;g25ae4107463_1_49"/>
          <p:cNvSpPr txBox="1"/>
          <p:nvPr/>
        </p:nvSpPr>
        <p:spPr>
          <a:xfrm>
            <a:off x="2580250" y="4330000"/>
            <a:ext cx="4234800" cy="109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426" name="Google Shape;426;g25ae4107463_1_49"/>
          <p:cNvPicPr preferRelativeResize="0"/>
          <p:nvPr/>
        </p:nvPicPr>
        <p:blipFill rotWithShape="1">
          <a:blip r:embed="rId4">
            <a:alphaModFix/>
          </a:blip>
          <a:srcRect b="0" l="0" r="0" t="0"/>
          <a:stretch/>
        </p:blipFill>
        <p:spPr>
          <a:xfrm>
            <a:off x="0" y="858505"/>
            <a:ext cx="9144001" cy="514099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0" name="Shape 430"/>
        <p:cNvGrpSpPr/>
        <p:nvPr/>
      </p:nvGrpSpPr>
      <p:grpSpPr>
        <a:xfrm>
          <a:off x="0" y="0"/>
          <a:ext cx="0" cy="0"/>
          <a:chOff x="0" y="0"/>
          <a:chExt cx="0" cy="0"/>
        </a:xfrm>
      </p:grpSpPr>
      <p:sp>
        <p:nvSpPr>
          <p:cNvPr id="431" name="Google Shape;431;g25ae4107463_1_38"/>
          <p:cNvSpPr txBox="1"/>
          <p:nvPr>
            <p:ph type="title"/>
          </p:nvPr>
        </p:nvSpPr>
        <p:spPr>
          <a:xfrm>
            <a:off x="1216300" y="2449700"/>
            <a:ext cx="6962700" cy="1680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700"/>
              <a:buFont typeface="Calibri"/>
              <a:buNone/>
            </a:pPr>
            <a:r>
              <a:t/>
            </a:r>
            <a:endParaRPr b="1"/>
          </a:p>
        </p:txBody>
      </p:sp>
      <p:sp>
        <p:nvSpPr>
          <p:cNvPr id="432" name="Google Shape;432;g25ae4107463_1_38"/>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
        <p:nvSpPr>
          <p:cNvPr id="433" name="Google Shape;433;g25ae4107463_1_38"/>
          <p:cNvSpPr txBox="1"/>
          <p:nvPr/>
        </p:nvSpPr>
        <p:spPr>
          <a:xfrm>
            <a:off x="6295350" y="608200"/>
            <a:ext cx="6784800" cy="30888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34" name="Google Shape;434;g25ae4107463_1_38"/>
          <p:cNvSpPr txBox="1"/>
          <p:nvPr/>
        </p:nvSpPr>
        <p:spPr>
          <a:xfrm>
            <a:off x="1216300" y="2417350"/>
            <a:ext cx="28275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435" name="Google Shape;435;g25ae4107463_1_38"/>
          <p:cNvSpPr txBox="1"/>
          <p:nvPr/>
        </p:nvSpPr>
        <p:spPr>
          <a:xfrm>
            <a:off x="2580250" y="2778150"/>
            <a:ext cx="51606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t>
            </a:r>
            <a:endParaRPr b="0" i="0" sz="2300" u="none" cap="none" strike="noStrike">
              <a:solidFill>
                <a:srgbClr val="000000"/>
              </a:solidFill>
              <a:latin typeface="Calibri"/>
              <a:ea typeface="Calibri"/>
              <a:cs typeface="Calibri"/>
              <a:sym typeface="Calibri"/>
            </a:endParaRPr>
          </a:p>
        </p:txBody>
      </p:sp>
      <p:sp>
        <p:nvSpPr>
          <p:cNvPr id="436" name="Google Shape;436;g25ae4107463_1_38"/>
          <p:cNvSpPr txBox="1"/>
          <p:nvPr/>
        </p:nvSpPr>
        <p:spPr>
          <a:xfrm>
            <a:off x="1200150" y="4097650"/>
            <a:ext cx="3926100" cy="5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37" name="Google Shape;437;g25ae4107463_1_38"/>
          <p:cNvSpPr txBox="1"/>
          <p:nvPr/>
        </p:nvSpPr>
        <p:spPr>
          <a:xfrm>
            <a:off x="754300" y="39013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438" name="Google Shape;438;g25ae4107463_1_38"/>
          <p:cNvSpPr txBox="1"/>
          <p:nvPr/>
        </p:nvSpPr>
        <p:spPr>
          <a:xfrm>
            <a:off x="2580250" y="4330000"/>
            <a:ext cx="4234800" cy="109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439" name="Google Shape;439;g25ae4107463_1_38"/>
          <p:cNvPicPr preferRelativeResize="0"/>
          <p:nvPr/>
        </p:nvPicPr>
        <p:blipFill rotWithShape="1">
          <a:blip r:embed="rId4">
            <a:alphaModFix/>
          </a:blip>
          <a:srcRect b="0" l="0" r="0" t="0"/>
          <a:stretch/>
        </p:blipFill>
        <p:spPr>
          <a:xfrm>
            <a:off x="0" y="858505"/>
            <a:ext cx="9144001" cy="514099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3" name="Shape 443"/>
        <p:cNvGrpSpPr/>
        <p:nvPr/>
      </p:nvGrpSpPr>
      <p:grpSpPr>
        <a:xfrm>
          <a:off x="0" y="0"/>
          <a:ext cx="0" cy="0"/>
          <a:chOff x="0" y="0"/>
          <a:chExt cx="0" cy="0"/>
        </a:xfrm>
      </p:grpSpPr>
      <p:sp>
        <p:nvSpPr>
          <p:cNvPr id="444" name="Google Shape;444;g25ae4107463_1_96"/>
          <p:cNvSpPr txBox="1"/>
          <p:nvPr>
            <p:ph type="title"/>
          </p:nvPr>
        </p:nvSpPr>
        <p:spPr>
          <a:xfrm>
            <a:off x="1216300" y="2449700"/>
            <a:ext cx="6962700" cy="1680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700"/>
              <a:buFont typeface="Calibri"/>
              <a:buNone/>
            </a:pPr>
            <a:r>
              <a:t/>
            </a:r>
            <a:endParaRPr b="1"/>
          </a:p>
        </p:txBody>
      </p:sp>
      <p:sp>
        <p:nvSpPr>
          <p:cNvPr id="445" name="Google Shape;445;g25ae4107463_1_96"/>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
        <p:nvSpPr>
          <p:cNvPr id="446" name="Google Shape;446;g25ae4107463_1_96"/>
          <p:cNvSpPr txBox="1"/>
          <p:nvPr/>
        </p:nvSpPr>
        <p:spPr>
          <a:xfrm>
            <a:off x="6295350" y="608200"/>
            <a:ext cx="6784800" cy="30888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47" name="Google Shape;447;g25ae4107463_1_96"/>
          <p:cNvSpPr txBox="1"/>
          <p:nvPr/>
        </p:nvSpPr>
        <p:spPr>
          <a:xfrm>
            <a:off x="1216300" y="2417350"/>
            <a:ext cx="28275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448" name="Google Shape;448;g25ae4107463_1_96"/>
          <p:cNvSpPr txBox="1"/>
          <p:nvPr/>
        </p:nvSpPr>
        <p:spPr>
          <a:xfrm>
            <a:off x="2580250" y="2778150"/>
            <a:ext cx="51606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t>
            </a:r>
            <a:endParaRPr b="0" i="0" sz="2300" u="none" cap="none" strike="noStrike">
              <a:solidFill>
                <a:srgbClr val="000000"/>
              </a:solidFill>
              <a:latin typeface="Calibri"/>
              <a:ea typeface="Calibri"/>
              <a:cs typeface="Calibri"/>
              <a:sym typeface="Calibri"/>
            </a:endParaRPr>
          </a:p>
        </p:txBody>
      </p:sp>
      <p:sp>
        <p:nvSpPr>
          <p:cNvPr id="449" name="Google Shape;449;g25ae4107463_1_96"/>
          <p:cNvSpPr txBox="1"/>
          <p:nvPr/>
        </p:nvSpPr>
        <p:spPr>
          <a:xfrm>
            <a:off x="1200150" y="4097650"/>
            <a:ext cx="3926100" cy="5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50" name="Google Shape;450;g25ae4107463_1_96"/>
          <p:cNvSpPr txBox="1"/>
          <p:nvPr/>
        </p:nvSpPr>
        <p:spPr>
          <a:xfrm>
            <a:off x="754300" y="39013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451" name="Google Shape;451;g25ae4107463_1_96"/>
          <p:cNvSpPr txBox="1"/>
          <p:nvPr/>
        </p:nvSpPr>
        <p:spPr>
          <a:xfrm>
            <a:off x="2580250" y="4330000"/>
            <a:ext cx="4234800" cy="109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452" name="Google Shape;452;g25ae4107463_1_96"/>
          <p:cNvPicPr preferRelativeResize="0"/>
          <p:nvPr/>
        </p:nvPicPr>
        <p:blipFill rotWithShape="1">
          <a:blip r:embed="rId4">
            <a:alphaModFix/>
          </a:blip>
          <a:srcRect b="11126" l="0" r="0" t="0"/>
          <a:stretch/>
        </p:blipFill>
        <p:spPr>
          <a:xfrm>
            <a:off x="0" y="858501"/>
            <a:ext cx="9144001" cy="45688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6" name="Shape 456"/>
        <p:cNvGrpSpPr/>
        <p:nvPr/>
      </p:nvGrpSpPr>
      <p:grpSpPr>
        <a:xfrm>
          <a:off x="0" y="0"/>
          <a:ext cx="0" cy="0"/>
          <a:chOff x="0" y="0"/>
          <a:chExt cx="0" cy="0"/>
        </a:xfrm>
      </p:grpSpPr>
      <p:sp>
        <p:nvSpPr>
          <p:cNvPr id="457" name="Google Shape;457;g25ae4107463_1_85"/>
          <p:cNvSpPr txBox="1"/>
          <p:nvPr>
            <p:ph type="title"/>
          </p:nvPr>
        </p:nvSpPr>
        <p:spPr>
          <a:xfrm>
            <a:off x="1216300" y="2449700"/>
            <a:ext cx="6962700" cy="1680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700"/>
              <a:buFont typeface="Calibri"/>
              <a:buNone/>
            </a:pPr>
            <a:r>
              <a:t/>
            </a:r>
            <a:endParaRPr b="1"/>
          </a:p>
        </p:txBody>
      </p:sp>
      <p:sp>
        <p:nvSpPr>
          <p:cNvPr id="458" name="Google Shape;458;g25ae4107463_1_85"/>
          <p:cNvSpPr txBox="1"/>
          <p:nvPr>
            <p:ph idx="1" type="body"/>
          </p:nvPr>
        </p:nvSpPr>
        <p:spPr>
          <a:xfrm flipH="1" rot="10800000">
            <a:off x="754300" y="1800900"/>
            <a:ext cx="7886700" cy="94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t/>
            </a:r>
            <a:endParaRPr sz="2400"/>
          </a:p>
          <a:p>
            <a:pPr indent="0" lvl="0" marL="457200" rtl="0" algn="l">
              <a:lnSpc>
                <a:spcPct val="90000"/>
              </a:lnSpc>
              <a:spcBef>
                <a:spcPts val="1000"/>
              </a:spcBef>
              <a:spcAft>
                <a:spcPts val="0"/>
              </a:spcAft>
              <a:buSzPct val="300000"/>
              <a:buNone/>
            </a:pPr>
            <a:r>
              <a:rPr lang="en-US" sz="2400"/>
              <a:t> </a:t>
            </a:r>
            <a:endParaRPr sz="2400"/>
          </a:p>
          <a:p>
            <a:pPr indent="0" lvl="0" marL="457200" rtl="0" algn="l">
              <a:lnSpc>
                <a:spcPct val="90000"/>
              </a:lnSpc>
              <a:spcBef>
                <a:spcPts val="1000"/>
              </a:spcBef>
              <a:spcAft>
                <a:spcPts val="0"/>
              </a:spcAft>
              <a:buSzPct val="257142"/>
              <a:buNone/>
            </a:pPr>
            <a:r>
              <a:t/>
            </a:r>
            <a:endParaRPr/>
          </a:p>
          <a:p>
            <a:pPr indent="0" lvl="0" marL="228600" rtl="0" algn="l">
              <a:lnSpc>
                <a:spcPct val="90000"/>
              </a:lnSpc>
              <a:spcBef>
                <a:spcPts val="1000"/>
              </a:spcBef>
              <a:spcAft>
                <a:spcPts val="0"/>
              </a:spcAft>
              <a:buSzPts val="1800"/>
              <a:buNone/>
            </a:pPr>
            <a:r>
              <a:t/>
            </a:r>
            <a:endParaRPr sz="1000"/>
          </a:p>
        </p:txBody>
      </p:sp>
      <p:sp>
        <p:nvSpPr>
          <p:cNvPr id="459" name="Google Shape;459;g25ae4107463_1_85"/>
          <p:cNvSpPr txBox="1"/>
          <p:nvPr/>
        </p:nvSpPr>
        <p:spPr>
          <a:xfrm>
            <a:off x="6295350" y="608200"/>
            <a:ext cx="6784800" cy="30888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60" name="Google Shape;460;g25ae4107463_1_85"/>
          <p:cNvSpPr txBox="1"/>
          <p:nvPr/>
        </p:nvSpPr>
        <p:spPr>
          <a:xfrm>
            <a:off x="1216300" y="2417350"/>
            <a:ext cx="28275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461" name="Google Shape;461;g25ae4107463_1_85"/>
          <p:cNvSpPr txBox="1"/>
          <p:nvPr/>
        </p:nvSpPr>
        <p:spPr>
          <a:xfrm>
            <a:off x="2580250" y="2778150"/>
            <a:ext cx="5160600" cy="16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t>
            </a:r>
            <a:endParaRPr b="0" i="0" sz="2300" u="none" cap="none" strike="noStrike">
              <a:solidFill>
                <a:srgbClr val="000000"/>
              </a:solidFill>
              <a:latin typeface="Calibri"/>
              <a:ea typeface="Calibri"/>
              <a:cs typeface="Calibri"/>
              <a:sym typeface="Calibri"/>
            </a:endParaRPr>
          </a:p>
        </p:txBody>
      </p:sp>
      <p:sp>
        <p:nvSpPr>
          <p:cNvPr id="462" name="Google Shape;462;g25ae4107463_1_85"/>
          <p:cNvSpPr txBox="1"/>
          <p:nvPr/>
        </p:nvSpPr>
        <p:spPr>
          <a:xfrm>
            <a:off x="1200150" y="4097650"/>
            <a:ext cx="3926100" cy="5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63" name="Google Shape;463;g25ae4107463_1_85"/>
          <p:cNvSpPr txBox="1"/>
          <p:nvPr/>
        </p:nvSpPr>
        <p:spPr>
          <a:xfrm>
            <a:off x="754300" y="3901300"/>
            <a:ext cx="42348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464" name="Google Shape;464;g25ae4107463_1_85"/>
          <p:cNvSpPr txBox="1"/>
          <p:nvPr/>
        </p:nvSpPr>
        <p:spPr>
          <a:xfrm>
            <a:off x="2580250" y="4330000"/>
            <a:ext cx="4234800" cy="109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465" name="Google Shape;465;g25ae4107463_1_85"/>
          <p:cNvPicPr preferRelativeResize="0"/>
          <p:nvPr/>
        </p:nvPicPr>
        <p:blipFill rotWithShape="1">
          <a:blip r:embed="rId4">
            <a:alphaModFix/>
          </a:blip>
          <a:srcRect b="0" l="0" r="0" t="0"/>
          <a:stretch/>
        </p:blipFill>
        <p:spPr>
          <a:xfrm>
            <a:off x="0" y="858505"/>
            <a:ext cx="9144001" cy="514099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0" name="Shape 470"/>
        <p:cNvGrpSpPr/>
        <p:nvPr/>
      </p:nvGrpSpPr>
      <p:grpSpPr>
        <a:xfrm>
          <a:off x="0" y="0"/>
          <a:ext cx="0" cy="0"/>
          <a:chOff x="0" y="0"/>
          <a:chExt cx="0" cy="0"/>
        </a:xfrm>
      </p:grpSpPr>
      <p:sp>
        <p:nvSpPr>
          <p:cNvPr id="471" name="Google Shape;471;p22"/>
          <p:cNvSpPr txBox="1"/>
          <p:nvPr>
            <p:ph type="title"/>
          </p:nvPr>
        </p:nvSpPr>
        <p:spPr>
          <a:xfrm>
            <a:off x="628650" y="365126"/>
            <a:ext cx="7886700" cy="7587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SAFE Swallowing Strategies </a:t>
            </a:r>
            <a:endParaRPr/>
          </a:p>
        </p:txBody>
      </p:sp>
      <p:sp>
        <p:nvSpPr>
          <p:cNvPr id="472" name="Google Shape;472;p22"/>
          <p:cNvSpPr txBox="1"/>
          <p:nvPr>
            <p:ph idx="1" type="body"/>
          </p:nvPr>
        </p:nvSpPr>
        <p:spPr>
          <a:xfrm>
            <a:off x="768040" y="1509674"/>
            <a:ext cx="364538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A picture containing text, monitor, green&#10;&#10;Description automatically generated" id="473" name="Google Shape;473;p22"/>
          <p:cNvPicPr preferRelativeResize="0"/>
          <p:nvPr/>
        </p:nvPicPr>
        <p:blipFill rotWithShape="1">
          <a:blip r:embed="rId4">
            <a:alphaModFix/>
          </a:blip>
          <a:srcRect b="0" l="0" r="0" t="0"/>
          <a:stretch/>
        </p:blipFill>
        <p:spPr>
          <a:xfrm>
            <a:off x="5563000" y="1189289"/>
            <a:ext cx="3245265" cy="432848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474" name="Google Shape;474;p22"/>
          <p:cNvSpPr/>
          <p:nvPr/>
        </p:nvSpPr>
        <p:spPr>
          <a:xfrm>
            <a:off x="722971" y="1401337"/>
            <a:ext cx="910682" cy="910682"/>
          </a:xfrm>
          <a:prstGeom prst="frame">
            <a:avLst>
              <a:gd fmla="val 12500" name="adj1"/>
            </a:avLst>
          </a:prstGeom>
          <a:solidFill>
            <a:srgbClr val="D8E2F3"/>
          </a:solidFill>
          <a:ln cap="flat" cmpd="sng" w="12700">
            <a:solidFill>
              <a:srgbClr val="D8E2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S</a:t>
            </a:r>
            <a:endParaRPr b="0" i="0" sz="1400" u="none" cap="none" strike="noStrike">
              <a:solidFill>
                <a:srgbClr val="000000"/>
              </a:solidFill>
              <a:latin typeface="Arial"/>
              <a:ea typeface="Arial"/>
              <a:cs typeface="Arial"/>
              <a:sym typeface="Arial"/>
            </a:endParaRPr>
          </a:p>
        </p:txBody>
      </p:sp>
      <p:sp>
        <p:nvSpPr>
          <p:cNvPr id="475" name="Google Shape;475;p22"/>
          <p:cNvSpPr/>
          <p:nvPr/>
        </p:nvSpPr>
        <p:spPr>
          <a:xfrm>
            <a:off x="722971" y="2386361"/>
            <a:ext cx="910682" cy="910682"/>
          </a:xfrm>
          <a:prstGeom prst="frame">
            <a:avLst>
              <a:gd fmla="val 12500" name="adj1"/>
            </a:avLst>
          </a:prstGeom>
          <a:solidFill>
            <a:srgbClr val="D8E2F3"/>
          </a:solidFill>
          <a:ln cap="flat" cmpd="sng" w="12700">
            <a:solidFill>
              <a:srgbClr val="D8E2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p:txBody>
      </p:sp>
      <p:sp>
        <p:nvSpPr>
          <p:cNvPr id="476" name="Google Shape;476;p22"/>
          <p:cNvSpPr/>
          <p:nvPr/>
        </p:nvSpPr>
        <p:spPr>
          <a:xfrm>
            <a:off x="722971" y="3399263"/>
            <a:ext cx="910682" cy="910682"/>
          </a:xfrm>
          <a:prstGeom prst="frame">
            <a:avLst>
              <a:gd fmla="val 12500" name="adj1"/>
            </a:avLst>
          </a:prstGeom>
          <a:solidFill>
            <a:srgbClr val="D8E2F3"/>
          </a:solidFill>
          <a:ln cap="flat" cmpd="sng" w="12700">
            <a:solidFill>
              <a:srgbClr val="D8E2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F</a:t>
            </a:r>
            <a:endParaRPr b="0" i="0" sz="1400" u="none" cap="none" strike="noStrike">
              <a:solidFill>
                <a:srgbClr val="000000"/>
              </a:solidFill>
              <a:latin typeface="Arial"/>
              <a:ea typeface="Arial"/>
              <a:cs typeface="Arial"/>
              <a:sym typeface="Arial"/>
            </a:endParaRPr>
          </a:p>
        </p:txBody>
      </p:sp>
      <p:sp>
        <p:nvSpPr>
          <p:cNvPr id="477" name="Google Shape;477;p22"/>
          <p:cNvSpPr/>
          <p:nvPr/>
        </p:nvSpPr>
        <p:spPr>
          <a:xfrm>
            <a:off x="769433" y="4412165"/>
            <a:ext cx="910682" cy="910682"/>
          </a:xfrm>
          <a:prstGeom prst="frame">
            <a:avLst>
              <a:gd fmla="val 12500" name="adj1"/>
            </a:avLst>
          </a:prstGeom>
          <a:solidFill>
            <a:srgbClr val="D8E2F3"/>
          </a:solidFill>
          <a:ln cap="flat" cmpd="sng" w="12700">
            <a:solidFill>
              <a:srgbClr val="D8E2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478" name="Google Shape;478;p22"/>
          <p:cNvSpPr/>
          <p:nvPr/>
        </p:nvSpPr>
        <p:spPr>
          <a:xfrm>
            <a:off x="1804407" y="1404821"/>
            <a:ext cx="3642730" cy="910682"/>
          </a:xfrm>
          <a:prstGeom prst="roundRect">
            <a:avLst>
              <a:gd fmla="val 16667" name="adj"/>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SIT UPRIGHT POSITION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STOP FEEDING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SMALL BITES</a:t>
            </a:r>
            <a:endParaRPr b="0" i="0" sz="1400" u="none" cap="none" strike="noStrike">
              <a:solidFill>
                <a:srgbClr val="000000"/>
              </a:solidFill>
              <a:latin typeface="Arial"/>
              <a:ea typeface="Arial"/>
              <a:cs typeface="Arial"/>
              <a:sym typeface="Arial"/>
            </a:endParaRPr>
          </a:p>
        </p:txBody>
      </p:sp>
      <p:sp>
        <p:nvSpPr>
          <p:cNvPr id="479" name="Google Shape;479;p22"/>
          <p:cNvSpPr/>
          <p:nvPr/>
        </p:nvSpPr>
        <p:spPr>
          <a:xfrm>
            <a:off x="1804407" y="2445601"/>
            <a:ext cx="3642730" cy="910682"/>
          </a:xfrm>
          <a:prstGeom prst="roundRect">
            <a:avLst>
              <a:gd fmla="val 16667" name="adj"/>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AVOID TALKING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AVOID STRAW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0" name="Google Shape;480;p22"/>
          <p:cNvSpPr/>
          <p:nvPr/>
        </p:nvSpPr>
        <p:spPr>
          <a:xfrm>
            <a:off x="1767236" y="3504967"/>
            <a:ext cx="3642730" cy="910682"/>
          </a:xfrm>
          <a:prstGeom prst="roundRect">
            <a:avLst>
              <a:gd fmla="val 16667" name="adj"/>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FOLLOW DIET MODIFICATION </a:t>
            </a:r>
            <a:endParaRPr b="0" i="0" sz="1800" u="none" cap="none" strike="noStrike">
              <a:solidFill>
                <a:schemeClr val="lt1"/>
              </a:solidFill>
              <a:latin typeface="Calibri"/>
              <a:ea typeface="Calibri"/>
              <a:cs typeface="Calibri"/>
              <a:sym typeface="Calibri"/>
            </a:endParaRPr>
          </a:p>
        </p:txBody>
      </p:sp>
      <p:sp>
        <p:nvSpPr>
          <p:cNvPr id="481" name="Google Shape;481;p22"/>
          <p:cNvSpPr/>
          <p:nvPr/>
        </p:nvSpPr>
        <p:spPr>
          <a:xfrm>
            <a:off x="1767236" y="4499284"/>
            <a:ext cx="3642730" cy="910682"/>
          </a:xfrm>
          <a:prstGeom prst="roundRect">
            <a:avLst>
              <a:gd fmla="val 16667" name="adj"/>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ENSURE ALERT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ENSURE ORAL HYGIENE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5" name="Shape 485"/>
        <p:cNvGrpSpPr/>
        <p:nvPr/>
      </p:nvGrpSpPr>
      <p:grpSpPr>
        <a:xfrm>
          <a:off x="0" y="0"/>
          <a:ext cx="0" cy="0"/>
          <a:chOff x="0" y="0"/>
          <a:chExt cx="0" cy="0"/>
        </a:xfrm>
      </p:grpSpPr>
      <p:sp>
        <p:nvSpPr>
          <p:cNvPr id="486" name="Google Shape;486;p39"/>
          <p:cNvSpPr txBox="1"/>
          <p:nvPr>
            <p:ph type="title"/>
          </p:nvPr>
        </p:nvSpPr>
        <p:spPr>
          <a:xfrm>
            <a:off x="797463" y="35105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Take home message </a:t>
            </a:r>
            <a:endParaRPr/>
          </a:p>
        </p:txBody>
      </p:sp>
      <p:sp>
        <p:nvSpPr>
          <p:cNvPr id="487" name="Google Shape;487;p39"/>
          <p:cNvSpPr txBox="1"/>
          <p:nvPr>
            <p:ph idx="1" type="body"/>
          </p:nvPr>
        </p:nvSpPr>
        <p:spPr>
          <a:xfrm>
            <a:off x="628650" y="1799476"/>
            <a:ext cx="7886700" cy="4817400"/>
          </a:xfrm>
          <a:prstGeom prst="rect">
            <a:avLst/>
          </a:prstGeom>
          <a:noFill/>
          <a:ln>
            <a:noFill/>
          </a:ln>
        </p:spPr>
        <p:txBody>
          <a:bodyPr anchorCtr="0" anchor="t" bIns="45700" lIns="91425" spcFirstLastPara="1" rIns="91425" wrap="square" tIns="45700">
            <a:normAutofit fontScale="92500" lnSpcReduction="20000"/>
          </a:bodyPr>
          <a:lstStyle/>
          <a:p>
            <a:pPr indent="-369570" lvl="0" marL="457200" rtl="0" algn="l">
              <a:lnSpc>
                <a:spcPct val="90000"/>
              </a:lnSpc>
              <a:spcBef>
                <a:spcPts val="0"/>
              </a:spcBef>
              <a:spcAft>
                <a:spcPts val="0"/>
              </a:spcAft>
              <a:buSzPct val="100000"/>
              <a:buFont typeface="Noto Sans Symbols"/>
              <a:buChar char="•"/>
            </a:pPr>
            <a:r>
              <a:rPr lang="en-US" sz="2400"/>
              <a:t>SLPs and other health professional (rehab physicians, nurses, dietitians etc) can work together to deliver collaborative care to patients with dysphagia and improve not only swallow function, but also, overall quality of life.</a:t>
            </a:r>
            <a:endParaRPr/>
          </a:p>
          <a:p>
            <a:pPr indent="-369570" lvl="0" marL="457200" rtl="0" algn="l">
              <a:lnSpc>
                <a:spcPct val="90000"/>
              </a:lnSpc>
              <a:spcBef>
                <a:spcPts val="1000"/>
              </a:spcBef>
              <a:spcAft>
                <a:spcPts val="0"/>
              </a:spcAft>
              <a:buSzPct val="100000"/>
              <a:buFont typeface="Noto Sans Symbols"/>
              <a:buChar char="•"/>
            </a:pPr>
            <a:r>
              <a:rPr lang="en-US" sz="2400"/>
              <a:t>Management should be aimed at facilitating safe swallowing while spontaneous recovery takes place. </a:t>
            </a:r>
            <a:endParaRPr/>
          </a:p>
          <a:p>
            <a:pPr indent="-369570" lvl="0" marL="457200" rtl="0" algn="l">
              <a:lnSpc>
                <a:spcPct val="90000"/>
              </a:lnSpc>
              <a:spcBef>
                <a:spcPts val="1000"/>
              </a:spcBef>
              <a:spcAft>
                <a:spcPts val="0"/>
              </a:spcAft>
              <a:buSzPct val="100000"/>
              <a:buFont typeface="Noto Sans Symbols"/>
              <a:buChar char="•"/>
            </a:pPr>
            <a:r>
              <a:rPr lang="en-US" sz="2400"/>
              <a:t> Texture modified foods are provided clinically to reduce choking risk and manage dysphagia.  Careful choice of food textures and ingredients is required to maximize oral intake, especially protein intake, to maintain adequate nutrition.</a:t>
            </a:r>
            <a:endParaRPr sz="2400"/>
          </a:p>
          <a:p>
            <a:pPr indent="-369570" lvl="0" marL="457200" rtl="0" algn="l">
              <a:lnSpc>
                <a:spcPct val="90000"/>
              </a:lnSpc>
              <a:spcBef>
                <a:spcPts val="1000"/>
              </a:spcBef>
              <a:spcAft>
                <a:spcPts val="0"/>
              </a:spcAft>
              <a:buSzPct val="100000"/>
              <a:buFont typeface="Noto Sans Symbols"/>
              <a:buChar char="•"/>
            </a:pPr>
            <a:r>
              <a:rPr lang="en-US" sz="2400"/>
              <a:t>It is important to establish collaborations early in interdisciplinary  healthcare training in order to improve quality of patient care.</a:t>
            </a:r>
            <a:endParaRPr/>
          </a:p>
          <a:p>
            <a:pPr indent="-50800" lvl="0" marL="228600" rtl="0" algn="l">
              <a:lnSpc>
                <a:spcPct val="90000"/>
              </a:lnSpc>
              <a:spcBef>
                <a:spcPts val="1000"/>
              </a:spcBef>
              <a:spcAft>
                <a:spcPts val="0"/>
              </a:spcAft>
              <a:buSzPct val="69498"/>
              <a:buNone/>
            </a:pPr>
            <a:r>
              <a:t/>
            </a:r>
            <a:endParaRPr>
              <a:highlight>
                <a:srgbClr val="FFFF00"/>
              </a:highlight>
            </a:endParaRPr>
          </a:p>
          <a:p>
            <a:pPr indent="0" lvl="0" marL="457200" rtl="0" algn="l">
              <a:lnSpc>
                <a:spcPct val="90000"/>
              </a:lnSpc>
              <a:spcBef>
                <a:spcPts val="0"/>
              </a:spcBef>
              <a:spcAft>
                <a:spcPts val="0"/>
              </a:spcAft>
              <a:buSzPct val="69498"/>
              <a:buNone/>
            </a:pPr>
            <a:r>
              <a:t/>
            </a:r>
            <a:endParaRPr/>
          </a:p>
          <a:p>
            <a:pPr indent="-50800" lvl="0" marL="228600" rtl="0" algn="l">
              <a:lnSpc>
                <a:spcPct val="90000"/>
              </a:lnSpc>
              <a:spcBef>
                <a:spcPts val="1000"/>
              </a:spcBef>
              <a:spcAft>
                <a:spcPts val="0"/>
              </a:spcAft>
              <a:buClr>
                <a:schemeClr val="dk1"/>
              </a:buClr>
              <a:buSzPct val="117646"/>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g259a79310a9_0_5"/>
          <p:cNvSpPr txBox="1"/>
          <p:nvPr>
            <p:ph type="title"/>
          </p:nvPr>
        </p:nvSpPr>
        <p:spPr>
          <a:xfrm>
            <a:off x="513050" y="625176"/>
            <a:ext cx="7886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Stroke &amp; dysphagia</a:t>
            </a:r>
            <a:endParaRPr/>
          </a:p>
        </p:txBody>
      </p:sp>
      <p:sp>
        <p:nvSpPr>
          <p:cNvPr id="111" name="Google Shape;111;g259a79310a9_0_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sz="2400"/>
          </a:p>
          <a:p>
            <a:pPr indent="-381000" lvl="0" marL="457200" rtl="0" algn="l">
              <a:lnSpc>
                <a:spcPct val="90000"/>
              </a:lnSpc>
              <a:spcBef>
                <a:spcPts val="1000"/>
              </a:spcBef>
              <a:spcAft>
                <a:spcPts val="0"/>
              </a:spcAft>
              <a:buSzPts val="2400"/>
              <a:buFont typeface="Calibri"/>
              <a:buChar char="●"/>
            </a:pPr>
            <a:r>
              <a:rPr lang="en-US" sz="2400"/>
              <a:t>Research has proven that more than 80% stroke patients has dysphagia </a:t>
            </a:r>
            <a:endParaRPr sz="2400"/>
          </a:p>
          <a:p>
            <a:pPr indent="-381000" lvl="0" marL="457200" rtl="0" algn="l">
              <a:lnSpc>
                <a:spcPct val="90000"/>
              </a:lnSpc>
              <a:spcBef>
                <a:spcPts val="0"/>
              </a:spcBef>
              <a:spcAft>
                <a:spcPts val="0"/>
              </a:spcAft>
              <a:buSzPts val="2400"/>
              <a:buChar char="●"/>
            </a:pPr>
            <a:r>
              <a:rPr lang="en-US" sz="2400"/>
              <a:t>42-67% occur within 3 days</a:t>
            </a:r>
            <a:endParaRPr sz="2400"/>
          </a:p>
          <a:p>
            <a:pPr indent="-381000" lvl="0" marL="457200" rtl="0" algn="l">
              <a:lnSpc>
                <a:spcPct val="90000"/>
              </a:lnSpc>
              <a:spcBef>
                <a:spcPts val="0"/>
              </a:spcBef>
              <a:spcAft>
                <a:spcPts val="0"/>
              </a:spcAft>
              <a:buSzPts val="2400"/>
              <a:buFont typeface="Calibri"/>
              <a:buChar char="●"/>
            </a:pPr>
            <a:r>
              <a:rPr lang="en-US" sz="2400"/>
              <a:t>11-13% remain dysphagic after 6 months.</a:t>
            </a:r>
            <a:endParaRPr sz="2400"/>
          </a:p>
          <a:p>
            <a:pPr indent="-381000" lvl="0" marL="457200" rtl="0" algn="l">
              <a:lnSpc>
                <a:spcPct val="90000"/>
              </a:lnSpc>
              <a:spcBef>
                <a:spcPts val="0"/>
              </a:spcBef>
              <a:spcAft>
                <a:spcPts val="0"/>
              </a:spcAft>
              <a:buSzPts val="2400"/>
              <a:buFont typeface="Calibri"/>
              <a:buChar char="●"/>
            </a:pPr>
            <a:r>
              <a:rPr lang="en-US" sz="2400"/>
              <a:t>A study reported that 80% of patients with prolonged dysphagia required alternative means of enteral feeding.</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1" name="Shape 491"/>
        <p:cNvGrpSpPr/>
        <p:nvPr/>
      </p:nvGrpSpPr>
      <p:grpSpPr>
        <a:xfrm>
          <a:off x="0" y="0"/>
          <a:ext cx="0" cy="0"/>
          <a:chOff x="0" y="0"/>
          <a:chExt cx="0" cy="0"/>
        </a:xfrm>
      </p:grpSpPr>
      <p:sp>
        <p:nvSpPr>
          <p:cNvPr id="492" name="Google Shape;492;p4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SERVIS KLINIK  TERAPI PERTUTURAN-BAHASA  </a:t>
            </a:r>
            <a:endParaRPr/>
          </a:p>
        </p:txBody>
      </p:sp>
      <p:sp>
        <p:nvSpPr>
          <p:cNvPr id="493" name="Google Shape;493;p41"/>
          <p:cNvSpPr txBox="1"/>
          <p:nvPr/>
        </p:nvSpPr>
        <p:spPr>
          <a:xfrm>
            <a:off x="178967" y="1589161"/>
            <a:ext cx="42810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 patient service (adult)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94" name="Google Shape;494;p41"/>
          <p:cNvSpPr txBox="1"/>
          <p:nvPr/>
        </p:nvSpPr>
        <p:spPr>
          <a:xfrm>
            <a:off x="4234375" y="1566036"/>
            <a:ext cx="42810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Out patient service (adult)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descr="A picture containing indoor, floor, wall, room&#10;&#10;Description automatically generated" id="495" name="Google Shape;495;p41"/>
          <p:cNvPicPr preferRelativeResize="0"/>
          <p:nvPr/>
        </p:nvPicPr>
        <p:blipFill rotWithShape="1">
          <a:blip r:embed="rId4">
            <a:alphaModFix/>
          </a:blip>
          <a:srcRect b="0" l="0" r="0" t="0"/>
          <a:stretch/>
        </p:blipFill>
        <p:spPr>
          <a:xfrm>
            <a:off x="6374862" y="2195671"/>
            <a:ext cx="2590169" cy="2421445"/>
          </a:xfrm>
          <a:prstGeom prst="rect">
            <a:avLst/>
          </a:prstGeom>
          <a:noFill/>
          <a:ln>
            <a:noFill/>
          </a:ln>
        </p:spPr>
      </p:pic>
      <p:pic>
        <p:nvPicPr>
          <p:cNvPr descr="A group of people in clothing in a hospital room&#10;&#10;Description automatically generated with low confidence" id="496" name="Google Shape;496;p41"/>
          <p:cNvPicPr preferRelativeResize="0"/>
          <p:nvPr/>
        </p:nvPicPr>
        <p:blipFill rotWithShape="1">
          <a:blip r:embed="rId5">
            <a:alphaModFix/>
          </a:blip>
          <a:srcRect b="15902" l="10673" r="0" t="0"/>
          <a:stretch/>
        </p:blipFill>
        <p:spPr>
          <a:xfrm>
            <a:off x="1022240" y="2075409"/>
            <a:ext cx="2354798" cy="2477903"/>
          </a:xfrm>
          <a:prstGeom prst="rect">
            <a:avLst/>
          </a:prstGeom>
          <a:noFill/>
          <a:ln>
            <a:noFill/>
          </a:ln>
        </p:spPr>
      </p:pic>
      <p:sp>
        <p:nvSpPr>
          <p:cNvPr id="497" name="Google Shape;497;p41"/>
          <p:cNvSpPr/>
          <p:nvPr/>
        </p:nvSpPr>
        <p:spPr>
          <a:xfrm>
            <a:off x="2553059" y="3242757"/>
            <a:ext cx="274500" cy="1863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Graphical user interface, application, Teams&#10;&#10;Description automatically generated" id="498" name="Google Shape;498;p41"/>
          <p:cNvPicPr preferRelativeResize="0"/>
          <p:nvPr/>
        </p:nvPicPr>
        <p:blipFill rotWithShape="1">
          <a:blip r:embed="rId6">
            <a:alphaModFix/>
          </a:blip>
          <a:srcRect b="0" l="0" r="0" t="0"/>
          <a:stretch/>
        </p:blipFill>
        <p:spPr>
          <a:xfrm>
            <a:off x="3839195" y="2139212"/>
            <a:ext cx="2362279" cy="2477904"/>
          </a:xfrm>
          <a:prstGeom prst="rect">
            <a:avLst/>
          </a:prstGeom>
          <a:noFill/>
          <a:ln>
            <a:noFill/>
          </a:ln>
        </p:spPr>
      </p:pic>
      <p:sp>
        <p:nvSpPr>
          <p:cNvPr id="499" name="Google Shape;499;p41"/>
          <p:cNvSpPr/>
          <p:nvPr/>
        </p:nvSpPr>
        <p:spPr>
          <a:xfrm>
            <a:off x="3978871" y="2664146"/>
            <a:ext cx="1464900" cy="6717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0" name="Google Shape;500;p41"/>
          <p:cNvSpPr/>
          <p:nvPr/>
        </p:nvSpPr>
        <p:spPr>
          <a:xfrm>
            <a:off x="7835704" y="2838922"/>
            <a:ext cx="215700" cy="1611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4" name="Shape 504"/>
        <p:cNvGrpSpPr/>
        <p:nvPr/>
      </p:nvGrpSpPr>
      <p:grpSpPr>
        <a:xfrm>
          <a:off x="0" y="0"/>
          <a:ext cx="0" cy="0"/>
          <a:chOff x="0" y="0"/>
          <a:chExt cx="0" cy="0"/>
        </a:xfrm>
      </p:grpSpPr>
      <p:sp>
        <p:nvSpPr>
          <p:cNvPr id="505" name="Google Shape;505;p7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SERVIS TERAPI PERTUTURAN </a:t>
            </a:r>
            <a:endParaRPr/>
          </a:p>
        </p:txBody>
      </p:sp>
      <p:pic>
        <p:nvPicPr>
          <p:cNvPr id="506" name="Google Shape;506;p71"/>
          <p:cNvPicPr preferRelativeResize="0"/>
          <p:nvPr/>
        </p:nvPicPr>
        <p:blipFill rotWithShape="1">
          <a:blip r:embed="rId4">
            <a:alphaModFix/>
          </a:blip>
          <a:srcRect b="26670" l="19385" r="21538" t="16186"/>
          <a:stretch/>
        </p:blipFill>
        <p:spPr>
          <a:xfrm>
            <a:off x="4999451" y="2592009"/>
            <a:ext cx="3812345" cy="2668579"/>
          </a:xfrm>
          <a:prstGeom prst="rect">
            <a:avLst/>
          </a:prstGeom>
          <a:noFill/>
          <a:ln>
            <a:noFill/>
          </a:ln>
        </p:spPr>
      </p:pic>
      <p:sp>
        <p:nvSpPr>
          <p:cNvPr id="507" name="Google Shape;507;p71"/>
          <p:cNvSpPr txBox="1"/>
          <p:nvPr/>
        </p:nvSpPr>
        <p:spPr>
          <a:xfrm>
            <a:off x="993238" y="1637593"/>
            <a:ext cx="7672461"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 patient service (paed -feeding)  &amp; Out patient service (paed)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descr="A picture containing wall, person, indoor&#10;&#10;Description automatically generated" id="508" name="Google Shape;508;p71"/>
          <p:cNvPicPr preferRelativeResize="0"/>
          <p:nvPr/>
        </p:nvPicPr>
        <p:blipFill rotWithShape="1">
          <a:blip r:embed="rId5">
            <a:alphaModFix/>
          </a:blip>
          <a:srcRect b="0" l="0" r="0" t="0"/>
          <a:stretch/>
        </p:blipFill>
        <p:spPr>
          <a:xfrm>
            <a:off x="993238" y="2310277"/>
            <a:ext cx="3804724" cy="3391608"/>
          </a:xfrm>
          <a:prstGeom prst="rect">
            <a:avLst/>
          </a:prstGeom>
          <a:noFill/>
          <a:ln>
            <a:noFill/>
          </a:ln>
        </p:spPr>
      </p:pic>
      <p:sp>
        <p:nvSpPr>
          <p:cNvPr id="509" name="Google Shape;509;p71"/>
          <p:cNvSpPr/>
          <p:nvPr/>
        </p:nvSpPr>
        <p:spPr>
          <a:xfrm>
            <a:off x="2192216" y="3665655"/>
            <a:ext cx="703384" cy="51245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0" name="Google Shape;510;p71"/>
          <p:cNvSpPr/>
          <p:nvPr/>
        </p:nvSpPr>
        <p:spPr>
          <a:xfrm>
            <a:off x="3967089" y="3665655"/>
            <a:ext cx="337625" cy="51245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1" name="Google Shape;511;p71"/>
          <p:cNvSpPr/>
          <p:nvPr/>
        </p:nvSpPr>
        <p:spPr>
          <a:xfrm>
            <a:off x="6302326" y="3277772"/>
            <a:ext cx="874249" cy="759656"/>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2" name="Google Shape;512;p71"/>
          <p:cNvSpPr/>
          <p:nvPr/>
        </p:nvSpPr>
        <p:spPr>
          <a:xfrm>
            <a:off x="8173329" y="2799471"/>
            <a:ext cx="638468" cy="866184"/>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6" name="Shape 516"/>
        <p:cNvGrpSpPr/>
        <p:nvPr/>
      </p:nvGrpSpPr>
      <p:grpSpPr>
        <a:xfrm>
          <a:off x="0" y="0"/>
          <a:ext cx="0" cy="0"/>
          <a:chOff x="0" y="0"/>
          <a:chExt cx="0" cy="0"/>
        </a:xfrm>
      </p:grpSpPr>
      <p:sp>
        <p:nvSpPr>
          <p:cNvPr id="517" name="Google Shape;517;p42"/>
          <p:cNvSpPr txBox="1"/>
          <p:nvPr>
            <p:ph type="title"/>
          </p:nvPr>
        </p:nvSpPr>
        <p:spPr>
          <a:xfrm>
            <a:off x="628650" y="2929421"/>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Terima Kasih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g259a79310a9_0_743"/>
          <p:cNvSpPr txBox="1"/>
          <p:nvPr>
            <p:ph type="title"/>
          </p:nvPr>
        </p:nvSpPr>
        <p:spPr>
          <a:xfrm>
            <a:off x="513050" y="625176"/>
            <a:ext cx="7886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Signs and symptoms  of dysphagia</a:t>
            </a:r>
            <a:endParaRPr/>
          </a:p>
        </p:txBody>
      </p:sp>
      <p:sp>
        <p:nvSpPr>
          <p:cNvPr id="117" name="Google Shape;117;g259a79310a9_0_74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1000"/>
              </a:spcBef>
              <a:spcAft>
                <a:spcPts val="0"/>
              </a:spcAft>
              <a:buSzPct val="81081"/>
              <a:buNone/>
            </a:pPr>
            <a:r>
              <a:t/>
            </a:r>
            <a:endParaRPr sz="2400"/>
          </a:p>
          <a:p>
            <a:pPr indent="-357822" lvl="0" marL="457200" rtl="0" algn="l">
              <a:lnSpc>
                <a:spcPct val="90000"/>
              </a:lnSpc>
              <a:spcBef>
                <a:spcPts val="0"/>
              </a:spcBef>
              <a:spcAft>
                <a:spcPts val="0"/>
              </a:spcAft>
              <a:buSzPct val="100000"/>
              <a:buChar char="●"/>
            </a:pPr>
            <a:r>
              <a:rPr lang="en-US" sz="2200"/>
              <a:t>NG tube and PEG tube insitu </a:t>
            </a:r>
            <a:endParaRPr/>
          </a:p>
          <a:p>
            <a:pPr indent="-357822" lvl="0" marL="457200" rtl="0" algn="l">
              <a:lnSpc>
                <a:spcPct val="90000"/>
              </a:lnSpc>
              <a:spcBef>
                <a:spcPts val="1000"/>
              </a:spcBef>
              <a:spcAft>
                <a:spcPts val="0"/>
              </a:spcAft>
              <a:buSzPct val="100000"/>
              <a:buChar char="●"/>
            </a:pPr>
            <a:r>
              <a:rPr lang="en-US" sz="2200"/>
              <a:t> Recurrent chest infection </a:t>
            </a:r>
            <a:endParaRPr/>
          </a:p>
          <a:p>
            <a:pPr indent="-357822" lvl="0" marL="457200" rtl="0" algn="l">
              <a:lnSpc>
                <a:spcPct val="90000"/>
              </a:lnSpc>
              <a:spcBef>
                <a:spcPts val="1000"/>
              </a:spcBef>
              <a:spcAft>
                <a:spcPts val="0"/>
              </a:spcAft>
              <a:buSzPct val="100000"/>
              <a:buChar char="●"/>
            </a:pPr>
            <a:r>
              <a:rPr lang="en-US" sz="2200"/>
              <a:t> Unexplained weight loss </a:t>
            </a:r>
            <a:endParaRPr/>
          </a:p>
          <a:p>
            <a:pPr indent="-357822" lvl="0" marL="457200" rtl="0" algn="l">
              <a:lnSpc>
                <a:spcPct val="90000"/>
              </a:lnSpc>
              <a:spcBef>
                <a:spcPts val="1000"/>
              </a:spcBef>
              <a:spcAft>
                <a:spcPts val="0"/>
              </a:spcAft>
              <a:buSzPct val="100000"/>
              <a:buChar char="●"/>
            </a:pPr>
            <a:r>
              <a:rPr lang="en-US" sz="2200"/>
              <a:t>Dehydration </a:t>
            </a:r>
            <a:endParaRPr/>
          </a:p>
          <a:p>
            <a:pPr indent="-357822" lvl="0" marL="457200" rtl="0" algn="l">
              <a:lnSpc>
                <a:spcPct val="90000"/>
              </a:lnSpc>
              <a:spcBef>
                <a:spcPts val="1000"/>
              </a:spcBef>
              <a:spcAft>
                <a:spcPts val="0"/>
              </a:spcAft>
              <a:buSzPct val="100000"/>
              <a:buChar char="●"/>
            </a:pPr>
            <a:r>
              <a:rPr lang="en-US" sz="2200"/>
              <a:t>Refusal to eat / loss of appetite </a:t>
            </a:r>
            <a:endParaRPr/>
          </a:p>
          <a:p>
            <a:pPr indent="-357822" lvl="0" marL="457200" rtl="0" algn="l">
              <a:lnSpc>
                <a:spcPct val="90000"/>
              </a:lnSpc>
              <a:spcBef>
                <a:spcPts val="1000"/>
              </a:spcBef>
              <a:spcAft>
                <a:spcPts val="0"/>
              </a:spcAft>
              <a:buSzPct val="100000"/>
              <a:buChar char="●"/>
            </a:pPr>
            <a:r>
              <a:rPr lang="en-US" sz="2200"/>
              <a:t> Prolong eating time </a:t>
            </a:r>
            <a:endParaRPr/>
          </a:p>
          <a:p>
            <a:pPr indent="-357822" lvl="0" marL="457200" rtl="0" algn="l">
              <a:lnSpc>
                <a:spcPct val="90000"/>
              </a:lnSpc>
              <a:spcBef>
                <a:spcPts val="1000"/>
              </a:spcBef>
              <a:spcAft>
                <a:spcPts val="0"/>
              </a:spcAft>
              <a:buSzPct val="100000"/>
              <a:buChar char="●"/>
            </a:pPr>
            <a:r>
              <a:rPr lang="en-US" sz="2200"/>
              <a:t>Food sticking in the mouth after swallow </a:t>
            </a:r>
            <a:endParaRPr/>
          </a:p>
          <a:p>
            <a:pPr indent="-357822" lvl="0" marL="457200" rtl="0" algn="l">
              <a:lnSpc>
                <a:spcPct val="90000"/>
              </a:lnSpc>
              <a:spcBef>
                <a:spcPts val="1000"/>
              </a:spcBef>
              <a:spcAft>
                <a:spcPts val="0"/>
              </a:spcAft>
              <a:buSzPct val="100000"/>
              <a:buChar char="●"/>
            </a:pPr>
            <a:r>
              <a:rPr lang="en-US" sz="2200"/>
              <a:t>Delay swallow initiation </a:t>
            </a:r>
            <a:endParaRPr/>
          </a:p>
          <a:p>
            <a:pPr indent="-357822" lvl="0" marL="457200" rtl="0" algn="l">
              <a:lnSpc>
                <a:spcPct val="90000"/>
              </a:lnSpc>
              <a:spcBef>
                <a:spcPts val="1000"/>
              </a:spcBef>
              <a:spcAft>
                <a:spcPts val="0"/>
              </a:spcAft>
              <a:buSzPct val="100000"/>
              <a:buChar char="●"/>
            </a:pPr>
            <a:r>
              <a:rPr lang="en-US" sz="2200"/>
              <a:t>Nasal regurgitation </a:t>
            </a:r>
            <a:endParaRPr/>
          </a:p>
          <a:p>
            <a:pPr indent="-357822" lvl="0" marL="457200" rtl="0" algn="l">
              <a:lnSpc>
                <a:spcPct val="90000"/>
              </a:lnSpc>
              <a:spcBef>
                <a:spcPts val="1000"/>
              </a:spcBef>
              <a:spcAft>
                <a:spcPts val="0"/>
              </a:spcAft>
              <a:buSzPct val="100000"/>
              <a:buChar char="●"/>
            </a:pPr>
            <a:r>
              <a:rPr lang="en-US" sz="2200"/>
              <a:t>Choking / coughing during eating </a:t>
            </a:r>
            <a:endParaRPr/>
          </a:p>
          <a:p>
            <a:pPr indent="-357822" lvl="0" marL="457200" rtl="0" algn="l">
              <a:lnSpc>
                <a:spcPct val="90000"/>
              </a:lnSpc>
              <a:spcBef>
                <a:spcPts val="1000"/>
              </a:spcBef>
              <a:spcAft>
                <a:spcPts val="0"/>
              </a:spcAft>
              <a:buSzPct val="100000"/>
              <a:buChar char="●"/>
            </a:pPr>
            <a:r>
              <a:rPr lang="en-US" sz="2200"/>
              <a:t>Difficulty of breathing after eating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g259a79310a9_0_12"/>
          <p:cNvSpPr txBox="1"/>
          <p:nvPr>
            <p:ph type="title"/>
          </p:nvPr>
        </p:nvSpPr>
        <p:spPr>
          <a:xfrm>
            <a:off x="628650" y="365125"/>
            <a:ext cx="7886700" cy="944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Truths About Dysphagia  </a:t>
            </a:r>
            <a:endParaRPr/>
          </a:p>
        </p:txBody>
      </p:sp>
      <p:sp>
        <p:nvSpPr>
          <p:cNvPr id="123" name="Google Shape;123;g259a79310a9_0_12"/>
          <p:cNvSpPr txBox="1"/>
          <p:nvPr>
            <p:ph idx="1" type="body"/>
          </p:nvPr>
        </p:nvSpPr>
        <p:spPr>
          <a:xfrm>
            <a:off x="628650" y="2162725"/>
            <a:ext cx="7886700" cy="4351200"/>
          </a:xfrm>
          <a:prstGeom prst="rect">
            <a:avLst/>
          </a:prstGeom>
          <a:noFill/>
          <a:ln>
            <a:noFill/>
          </a:ln>
        </p:spPr>
        <p:txBody>
          <a:bodyPr anchorCtr="0" anchor="t" bIns="45700" lIns="91425" spcFirstLastPara="1" rIns="91425" wrap="square" tIns="45700">
            <a:normAutofit/>
          </a:bodyPr>
          <a:lstStyle/>
          <a:p>
            <a:pPr indent="-381000" lvl="0" marL="457200" rtl="0" algn="l">
              <a:lnSpc>
                <a:spcPct val="90000"/>
              </a:lnSpc>
              <a:spcBef>
                <a:spcPts val="1000"/>
              </a:spcBef>
              <a:spcAft>
                <a:spcPts val="0"/>
              </a:spcAft>
              <a:buSzPts val="2400"/>
              <a:buChar char="●"/>
            </a:pPr>
            <a:r>
              <a:rPr lang="en-US" sz="2400"/>
              <a:t>If a patient doesn’t cough, they aren’t aspirating </a:t>
            </a:r>
            <a:endParaRPr sz="2400"/>
          </a:p>
          <a:p>
            <a:pPr indent="0" lvl="0" marL="457200" rtl="0" algn="l">
              <a:lnSpc>
                <a:spcPct val="90000"/>
              </a:lnSpc>
              <a:spcBef>
                <a:spcPts val="1000"/>
              </a:spcBef>
              <a:spcAft>
                <a:spcPts val="0"/>
              </a:spcAft>
              <a:buSzPts val="1800"/>
              <a:buNone/>
            </a:pPr>
            <a:r>
              <a:t/>
            </a:r>
            <a:endParaRPr sz="2400"/>
          </a:p>
          <a:p>
            <a:pPr indent="-381000" lvl="0" marL="457200" rtl="0" algn="l">
              <a:lnSpc>
                <a:spcPct val="90000"/>
              </a:lnSpc>
              <a:spcBef>
                <a:spcPts val="1000"/>
              </a:spcBef>
              <a:spcAft>
                <a:spcPts val="0"/>
              </a:spcAft>
              <a:buSzPts val="2400"/>
              <a:buChar char="●"/>
            </a:pPr>
            <a:r>
              <a:rPr lang="en-US" sz="2400"/>
              <a:t>Silent aspiration occurs in as many as 25-52% of individuals in the acute care setting( Leder et al, 2011)</a:t>
            </a:r>
            <a:endParaRPr sz="2400"/>
          </a:p>
          <a:p>
            <a:pPr indent="0" lvl="0" marL="0" rtl="0" algn="l">
              <a:lnSpc>
                <a:spcPct val="90000"/>
              </a:lnSpc>
              <a:spcBef>
                <a:spcPts val="1000"/>
              </a:spcBef>
              <a:spcAft>
                <a:spcPts val="0"/>
              </a:spcAft>
              <a:buSzPts val="1800"/>
              <a:buNone/>
            </a:pPr>
            <a:r>
              <a:t/>
            </a:r>
            <a:endParaRPr sz="2400"/>
          </a:p>
          <a:p>
            <a:pPr indent="0" lvl="0" marL="0" rtl="0" algn="r">
              <a:lnSpc>
                <a:spcPct val="90000"/>
              </a:lnSpc>
              <a:spcBef>
                <a:spcPts val="1000"/>
              </a:spcBef>
              <a:spcAft>
                <a:spcPts val="0"/>
              </a:spcAft>
              <a:buSzPts val="1800"/>
              <a:buNone/>
            </a:pPr>
            <a:r>
              <a:rPr lang="en-US" sz="1800"/>
              <a:t>* It is critical to address dysphagia in the acute care setting (Tippet, 2011)</a:t>
            </a:r>
            <a:endParaRPr sz="1800"/>
          </a:p>
          <a:p>
            <a:pPr indent="0" lvl="2" marL="914400" rtl="0" algn="r">
              <a:lnSpc>
                <a:spcPct val="90000"/>
              </a:lnSpc>
              <a:spcBef>
                <a:spcPts val="500"/>
              </a:spcBef>
              <a:spcAft>
                <a:spcPts val="0"/>
              </a:spcAft>
              <a:buClr>
                <a:schemeClr val="dk1"/>
              </a:buClr>
              <a:buSzPts val="2000"/>
              <a:buFont typeface="Arial"/>
              <a:buNone/>
            </a:pPr>
            <a:r>
              <a:t/>
            </a:r>
            <a:endParaRPr sz="1800"/>
          </a:p>
          <a:p>
            <a:pPr indent="-50800" lvl="0" marL="228600" rtl="0" algn="l">
              <a:lnSpc>
                <a:spcPct val="90000"/>
              </a:lnSpc>
              <a:spcBef>
                <a:spcPts val="0"/>
              </a:spcBef>
              <a:spcAft>
                <a:spcPts val="0"/>
              </a:spcAft>
              <a:buClr>
                <a:schemeClr val="dk1"/>
              </a:buClr>
              <a:buSzPts val="2800"/>
              <a:buNone/>
            </a:pPr>
            <a:r>
              <a:t/>
            </a:r>
            <a:endParaRPr/>
          </a:p>
        </p:txBody>
      </p:sp>
      <p:sp>
        <p:nvSpPr>
          <p:cNvPr id="124" name="Google Shape;124;g259a79310a9_0_12"/>
          <p:cNvSpPr/>
          <p:nvPr/>
        </p:nvSpPr>
        <p:spPr>
          <a:xfrm>
            <a:off x="3737225" y="1213625"/>
            <a:ext cx="1136700" cy="799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1</a:t>
            </a:r>
            <a:endParaRPr b="1" i="0" sz="3000" u="none" cap="none" strike="noStrike">
              <a:solidFill>
                <a:srgbClr val="000000"/>
              </a:solidFill>
              <a:latin typeface="Arial"/>
              <a:ea typeface="Arial"/>
              <a:cs typeface="Arial"/>
              <a:sym typeface="Arial"/>
            </a:endParaRPr>
          </a:p>
        </p:txBody>
      </p:sp>
      <p:pic>
        <p:nvPicPr>
          <p:cNvPr id="125" name="Google Shape;125;g259a79310a9_0_12"/>
          <p:cNvPicPr preferRelativeResize="0"/>
          <p:nvPr/>
        </p:nvPicPr>
        <p:blipFill rotWithShape="1">
          <a:blip r:embed="rId4">
            <a:alphaModFix/>
          </a:blip>
          <a:srcRect b="0" l="0" r="0" t="0"/>
          <a:stretch/>
        </p:blipFill>
        <p:spPr>
          <a:xfrm>
            <a:off x="7253700" y="2013125"/>
            <a:ext cx="1261650" cy="875100"/>
          </a:xfrm>
          <a:prstGeom prst="rect">
            <a:avLst/>
          </a:prstGeom>
          <a:noFill/>
          <a:ln>
            <a:noFill/>
          </a:ln>
        </p:spPr>
      </p:pic>
      <p:pic>
        <p:nvPicPr>
          <p:cNvPr id="126" name="Google Shape;126;g259a79310a9_0_12"/>
          <p:cNvPicPr preferRelativeResize="0"/>
          <p:nvPr/>
        </p:nvPicPr>
        <p:blipFill rotWithShape="1">
          <a:blip r:embed="rId5">
            <a:alphaModFix/>
          </a:blip>
          <a:srcRect b="0" l="0" r="0" t="0"/>
          <a:stretch/>
        </p:blipFill>
        <p:spPr>
          <a:xfrm>
            <a:off x="7978325" y="3215200"/>
            <a:ext cx="921200" cy="1004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5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500"/>
                                        <p:tgtEl>
                                          <p:spTgt spid="1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animEffect filter="fade" transition="in">
                                      <p:cBhvr>
                                        <p:cTn dur="500"/>
                                        <p:tgtEl>
                                          <p:spTgt spid="1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animEffect filter="fade" transition="in">
                                      <p:cBhvr>
                                        <p:cTn dur="500"/>
                                        <p:tgtEl>
                                          <p:spTgt spid="1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animEffect filter="fade" transition="in">
                                      <p:cBhvr>
                                        <p:cTn dur="500"/>
                                        <p:tgtEl>
                                          <p:spTgt spid="12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5" st="5"/>
                                            </p:txEl>
                                          </p:spTgt>
                                        </p:tgtEl>
                                        <p:attrNameLst>
                                          <p:attrName>style.visibility</p:attrName>
                                        </p:attrNameLst>
                                      </p:cBhvr>
                                      <p:to>
                                        <p:strVal val="visible"/>
                                      </p:to>
                                    </p:set>
                                    <p:animEffect filter="fade" transition="in">
                                      <p:cBhvr>
                                        <p:cTn dur="500"/>
                                        <p:tgtEl>
                                          <p:spTgt spid="12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6" st="6"/>
                                            </p:txEl>
                                          </p:spTgt>
                                        </p:tgtEl>
                                        <p:attrNameLst>
                                          <p:attrName>style.visibility</p:attrName>
                                        </p:attrNameLst>
                                      </p:cBhvr>
                                      <p:to>
                                        <p:strVal val="visible"/>
                                      </p:to>
                                    </p:set>
                                    <p:animEffect filter="fade" transition="in">
                                      <p:cBhvr>
                                        <p:cTn dur="500"/>
                                        <p:tgtEl>
                                          <p:spTgt spid="12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2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2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g259a79310a9_0_23"/>
          <p:cNvSpPr txBox="1"/>
          <p:nvPr>
            <p:ph type="title"/>
          </p:nvPr>
        </p:nvSpPr>
        <p:spPr>
          <a:xfrm>
            <a:off x="628650" y="365125"/>
            <a:ext cx="7886700" cy="944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Truths About Dysphagia  </a:t>
            </a:r>
            <a:endParaRPr/>
          </a:p>
        </p:txBody>
      </p:sp>
      <p:sp>
        <p:nvSpPr>
          <p:cNvPr id="132" name="Google Shape;132;g259a79310a9_0_23"/>
          <p:cNvSpPr txBox="1"/>
          <p:nvPr>
            <p:ph idx="1" type="body"/>
          </p:nvPr>
        </p:nvSpPr>
        <p:spPr>
          <a:xfrm>
            <a:off x="628650" y="2162725"/>
            <a:ext cx="7886700" cy="4351200"/>
          </a:xfrm>
          <a:prstGeom prst="rect">
            <a:avLst/>
          </a:prstGeom>
          <a:noFill/>
          <a:ln>
            <a:noFill/>
          </a:ln>
        </p:spPr>
        <p:txBody>
          <a:bodyPr anchorCtr="0" anchor="t" bIns="45700" lIns="91425" spcFirstLastPara="1" rIns="91425" wrap="square" tIns="45700">
            <a:normAutofit/>
          </a:bodyPr>
          <a:lstStyle/>
          <a:p>
            <a:pPr indent="-381000" lvl="0" marL="457200" rtl="0" algn="l">
              <a:lnSpc>
                <a:spcPct val="90000"/>
              </a:lnSpc>
              <a:spcBef>
                <a:spcPts val="1000"/>
              </a:spcBef>
              <a:spcAft>
                <a:spcPts val="0"/>
              </a:spcAft>
              <a:buSzPts val="2400"/>
              <a:buChar char="●"/>
            </a:pPr>
            <a:r>
              <a:rPr lang="en-US" sz="2400"/>
              <a:t>Aspiration always leads to pneumonia </a:t>
            </a:r>
            <a:endParaRPr sz="2400"/>
          </a:p>
          <a:p>
            <a:pPr indent="0" lvl="0" marL="457200" rtl="0" algn="l">
              <a:lnSpc>
                <a:spcPct val="90000"/>
              </a:lnSpc>
              <a:spcBef>
                <a:spcPts val="1000"/>
              </a:spcBef>
              <a:spcAft>
                <a:spcPts val="0"/>
              </a:spcAft>
              <a:buSzPts val="1800"/>
              <a:buNone/>
            </a:pPr>
            <a:r>
              <a:t/>
            </a:r>
            <a:endParaRPr sz="2400"/>
          </a:p>
          <a:p>
            <a:pPr indent="-381000" lvl="0" marL="457200" rtl="0" algn="l">
              <a:lnSpc>
                <a:spcPct val="90000"/>
              </a:lnSpc>
              <a:spcBef>
                <a:spcPts val="1000"/>
              </a:spcBef>
              <a:spcAft>
                <a:spcPts val="0"/>
              </a:spcAft>
              <a:buSzPts val="2400"/>
              <a:buChar char="●"/>
            </a:pPr>
            <a:r>
              <a:rPr lang="en-US" sz="2400"/>
              <a:t>Only 12% of individuals who aspirate develop aspiration pneumonia (Robbins et all, 2008) </a:t>
            </a:r>
            <a:endParaRPr sz="2400"/>
          </a:p>
          <a:p>
            <a:pPr indent="-50800" lvl="0" marL="228600" rtl="0" algn="l">
              <a:lnSpc>
                <a:spcPct val="90000"/>
              </a:lnSpc>
              <a:spcBef>
                <a:spcPts val="0"/>
              </a:spcBef>
              <a:spcAft>
                <a:spcPts val="0"/>
              </a:spcAft>
              <a:buClr>
                <a:schemeClr val="dk1"/>
              </a:buClr>
              <a:buSzPts val="2800"/>
              <a:buNone/>
            </a:pPr>
            <a:r>
              <a:t/>
            </a:r>
            <a:endParaRPr/>
          </a:p>
        </p:txBody>
      </p:sp>
      <p:sp>
        <p:nvSpPr>
          <p:cNvPr id="133" name="Google Shape;133;g259a79310a9_0_23"/>
          <p:cNvSpPr/>
          <p:nvPr/>
        </p:nvSpPr>
        <p:spPr>
          <a:xfrm>
            <a:off x="3737225" y="1213625"/>
            <a:ext cx="1136700" cy="799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2</a:t>
            </a:r>
            <a:endParaRPr b="1" i="0" sz="3000" u="none" cap="none" strike="noStrike">
              <a:solidFill>
                <a:srgbClr val="000000"/>
              </a:solidFill>
              <a:latin typeface="Arial"/>
              <a:ea typeface="Arial"/>
              <a:cs typeface="Arial"/>
              <a:sym typeface="Arial"/>
            </a:endParaRPr>
          </a:p>
        </p:txBody>
      </p:sp>
      <p:pic>
        <p:nvPicPr>
          <p:cNvPr id="134" name="Google Shape;134;g259a79310a9_0_23"/>
          <p:cNvPicPr preferRelativeResize="0"/>
          <p:nvPr/>
        </p:nvPicPr>
        <p:blipFill rotWithShape="1">
          <a:blip r:embed="rId4">
            <a:alphaModFix/>
          </a:blip>
          <a:srcRect b="0" l="0" r="0" t="0"/>
          <a:stretch/>
        </p:blipFill>
        <p:spPr>
          <a:xfrm>
            <a:off x="5965850" y="2075950"/>
            <a:ext cx="1261650" cy="875100"/>
          </a:xfrm>
          <a:prstGeom prst="rect">
            <a:avLst/>
          </a:prstGeom>
          <a:noFill/>
          <a:ln>
            <a:noFill/>
          </a:ln>
        </p:spPr>
      </p:pic>
      <p:pic>
        <p:nvPicPr>
          <p:cNvPr id="135" name="Google Shape;135;g259a79310a9_0_23"/>
          <p:cNvPicPr preferRelativeResize="0"/>
          <p:nvPr/>
        </p:nvPicPr>
        <p:blipFill rotWithShape="1">
          <a:blip r:embed="rId5">
            <a:alphaModFix/>
          </a:blip>
          <a:srcRect b="0" l="0" r="0" t="0"/>
          <a:stretch/>
        </p:blipFill>
        <p:spPr>
          <a:xfrm>
            <a:off x="5517825" y="3539775"/>
            <a:ext cx="921200" cy="1004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2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g259a79310a9_0_29"/>
          <p:cNvSpPr txBox="1"/>
          <p:nvPr>
            <p:ph type="title"/>
          </p:nvPr>
        </p:nvSpPr>
        <p:spPr>
          <a:xfrm>
            <a:off x="628650" y="365125"/>
            <a:ext cx="7886700" cy="944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Truths About Dysphagia  </a:t>
            </a:r>
            <a:endParaRPr/>
          </a:p>
        </p:txBody>
      </p:sp>
      <p:sp>
        <p:nvSpPr>
          <p:cNvPr id="141" name="Google Shape;141;g259a79310a9_0_29"/>
          <p:cNvSpPr txBox="1"/>
          <p:nvPr>
            <p:ph idx="1" type="body"/>
          </p:nvPr>
        </p:nvSpPr>
        <p:spPr>
          <a:xfrm>
            <a:off x="628650" y="2162725"/>
            <a:ext cx="7886700" cy="4351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70000" lnSpcReduction="20000"/>
          </a:bodyPr>
          <a:lstStyle/>
          <a:p>
            <a:pPr indent="-381615" lvl="0" marL="457200" rtl="0" algn="l">
              <a:lnSpc>
                <a:spcPct val="90000"/>
              </a:lnSpc>
              <a:spcBef>
                <a:spcPts val="1000"/>
              </a:spcBef>
              <a:spcAft>
                <a:spcPts val="0"/>
              </a:spcAft>
              <a:buSzPct val="100000"/>
              <a:buFont typeface="Calibri"/>
              <a:buChar char="●"/>
            </a:pPr>
            <a:r>
              <a:rPr lang="en-US" sz="3441"/>
              <a:t>If a person has a diminished gag reflex/absent gag reflex, they likely have dysphagia</a:t>
            </a:r>
            <a:endParaRPr sz="3441"/>
          </a:p>
          <a:p>
            <a:pPr indent="0" lvl="0" marL="457200" rtl="0" algn="l">
              <a:lnSpc>
                <a:spcPct val="90000"/>
              </a:lnSpc>
              <a:spcBef>
                <a:spcPts val="1000"/>
              </a:spcBef>
              <a:spcAft>
                <a:spcPts val="0"/>
              </a:spcAft>
              <a:buSzPct val="74729"/>
              <a:buNone/>
            </a:pPr>
            <a:r>
              <a:t/>
            </a:r>
            <a:endParaRPr sz="3441"/>
          </a:p>
          <a:p>
            <a:pPr indent="0" lvl="0" marL="457200" rtl="0" algn="l">
              <a:lnSpc>
                <a:spcPct val="90000"/>
              </a:lnSpc>
              <a:spcBef>
                <a:spcPts val="1000"/>
              </a:spcBef>
              <a:spcAft>
                <a:spcPts val="0"/>
              </a:spcAft>
              <a:buSzPct val="74729"/>
              <a:buNone/>
            </a:pPr>
            <a:r>
              <a:t/>
            </a:r>
            <a:endParaRPr sz="3441"/>
          </a:p>
          <a:p>
            <a:pPr indent="-381615" lvl="0" marL="457200" rtl="0" algn="l">
              <a:lnSpc>
                <a:spcPct val="90000"/>
              </a:lnSpc>
              <a:spcBef>
                <a:spcPts val="1000"/>
              </a:spcBef>
              <a:spcAft>
                <a:spcPts val="0"/>
              </a:spcAft>
              <a:buSzPct val="100000"/>
              <a:buFont typeface="Calibri"/>
              <a:buChar char="●"/>
            </a:pPr>
            <a:r>
              <a:rPr lang="en-US" sz="3441"/>
              <a:t>An absent gag is a completely normal thing for 37% percent of the population. </a:t>
            </a:r>
            <a:r>
              <a:rPr i="1" lang="en-US" sz="3441"/>
              <a:t>The absence of a gag reflex does not appear to be a predictor of dysphagia.</a:t>
            </a:r>
            <a:r>
              <a:rPr i="1" lang="en-US" sz="5050"/>
              <a:t> </a:t>
            </a:r>
            <a:r>
              <a:rPr i="1" lang="en-US" sz="2009">
                <a:latin typeface="Arial"/>
                <a:ea typeface="Arial"/>
                <a:cs typeface="Arial"/>
                <a:sym typeface="Arial"/>
              </a:rPr>
              <a:t>Based on Leder, S. B. (1996). Gag reflex and dysphagia. Head &amp; Neck: Journal for the Sciences and Specialties of the Head and Neck, 18(2), 138-141.</a:t>
            </a:r>
            <a:endParaRPr i="1" sz="3409"/>
          </a:p>
          <a:p>
            <a:pPr indent="0" lvl="0" marL="457200" rtl="0" algn="l">
              <a:lnSpc>
                <a:spcPct val="245454"/>
              </a:lnSpc>
              <a:spcBef>
                <a:spcPts val="1200"/>
              </a:spcBef>
              <a:spcAft>
                <a:spcPts val="0"/>
              </a:spcAft>
              <a:buSzPct val="67669"/>
              <a:buNone/>
            </a:pPr>
            <a:r>
              <a:t/>
            </a:r>
            <a:endParaRPr i="1" sz="3800">
              <a:latin typeface="Arial"/>
              <a:ea typeface="Arial"/>
              <a:cs typeface="Arial"/>
              <a:sym typeface="Arial"/>
            </a:endParaRPr>
          </a:p>
          <a:p>
            <a:pPr indent="0" lvl="0" marL="177800" rtl="0" algn="l">
              <a:lnSpc>
                <a:spcPct val="90000"/>
              </a:lnSpc>
              <a:spcBef>
                <a:spcPts val="1200"/>
              </a:spcBef>
              <a:spcAft>
                <a:spcPts val="0"/>
              </a:spcAft>
              <a:buClr>
                <a:schemeClr val="dk1"/>
              </a:buClr>
              <a:buSzPct val="100000"/>
              <a:buNone/>
            </a:pPr>
            <a:r>
              <a:t/>
            </a:r>
            <a:endParaRPr/>
          </a:p>
        </p:txBody>
      </p:sp>
      <p:sp>
        <p:nvSpPr>
          <p:cNvPr id="142" name="Google Shape;142;g259a79310a9_0_29"/>
          <p:cNvSpPr/>
          <p:nvPr/>
        </p:nvSpPr>
        <p:spPr>
          <a:xfrm>
            <a:off x="3737225" y="1213625"/>
            <a:ext cx="1136700" cy="799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3</a:t>
            </a:r>
            <a:endParaRPr b="1" i="0" sz="3000" u="none" cap="none" strike="noStrike">
              <a:solidFill>
                <a:srgbClr val="000000"/>
              </a:solidFill>
              <a:latin typeface="Arial"/>
              <a:ea typeface="Arial"/>
              <a:cs typeface="Arial"/>
              <a:sym typeface="Arial"/>
            </a:endParaRPr>
          </a:p>
        </p:txBody>
      </p:sp>
      <p:sp>
        <p:nvSpPr>
          <p:cNvPr id="143" name="Google Shape;143;g259a79310a9_0_29"/>
          <p:cNvSpPr txBox="1"/>
          <p:nvPr>
            <p:ph idx="1" type="body"/>
          </p:nvPr>
        </p:nvSpPr>
        <p:spPr>
          <a:xfrm>
            <a:off x="628650" y="2162725"/>
            <a:ext cx="7886700" cy="4351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457200" rtl="0" algn="l">
              <a:lnSpc>
                <a:spcPct val="245454"/>
              </a:lnSpc>
              <a:spcBef>
                <a:spcPts val="1200"/>
              </a:spcBef>
              <a:spcAft>
                <a:spcPts val="0"/>
              </a:spcAft>
              <a:buSzPts val="1800"/>
              <a:buNone/>
            </a:pPr>
            <a:r>
              <a:t/>
            </a:r>
            <a:endParaRPr i="1" sz="3800">
              <a:latin typeface="Arial"/>
              <a:ea typeface="Arial"/>
              <a:cs typeface="Arial"/>
              <a:sym typeface="Arial"/>
            </a:endParaRPr>
          </a:p>
          <a:p>
            <a:pPr indent="0" lvl="0" marL="177800" rtl="0" algn="l">
              <a:lnSpc>
                <a:spcPct val="90000"/>
              </a:lnSpc>
              <a:spcBef>
                <a:spcPts val="1200"/>
              </a:spcBef>
              <a:spcAft>
                <a:spcPts val="0"/>
              </a:spcAft>
              <a:buClr>
                <a:schemeClr val="dk1"/>
              </a:buClr>
              <a:buSzPts val="2800"/>
              <a:buNone/>
            </a:pPr>
            <a:r>
              <a:t/>
            </a:r>
            <a:endParaRPr/>
          </a:p>
        </p:txBody>
      </p:sp>
      <p:pic>
        <p:nvPicPr>
          <p:cNvPr id="144" name="Google Shape;144;g259a79310a9_0_29"/>
          <p:cNvPicPr preferRelativeResize="0"/>
          <p:nvPr/>
        </p:nvPicPr>
        <p:blipFill rotWithShape="1">
          <a:blip r:embed="rId4">
            <a:alphaModFix/>
          </a:blip>
          <a:srcRect b="0" l="0" r="0" t="0"/>
          <a:stretch/>
        </p:blipFill>
        <p:spPr>
          <a:xfrm>
            <a:off x="4562850" y="2515700"/>
            <a:ext cx="1261650" cy="875100"/>
          </a:xfrm>
          <a:prstGeom prst="rect">
            <a:avLst/>
          </a:prstGeom>
          <a:noFill/>
          <a:ln>
            <a:noFill/>
          </a:ln>
        </p:spPr>
      </p:pic>
      <p:pic>
        <p:nvPicPr>
          <p:cNvPr id="145" name="Google Shape;145;g259a79310a9_0_29"/>
          <p:cNvPicPr preferRelativeResize="0"/>
          <p:nvPr/>
        </p:nvPicPr>
        <p:blipFill rotWithShape="1">
          <a:blip r:embed="rId5">
            <a:alphaModFix/>
          </a:blip>
          <a:srcRect b="0" l="0" r="0" t="0"/>
          <a:stretch/>
        </p:blipFill>
        <p:spPr>
          <a:xfrm>
            <a:off x="5224675" y="4691500"/>
            <a:ext cx="921200" cy="1004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g259a79310a9_0_712"/>
          <p:cNvSpPr txBox="1"/>
          <p:nvPr>
            <p:ph type="title"/>
          </p:nvPr>
        </p:nvSpPr>
        <p:spPr>
          <a:xfrm>
            <a:off x="628650" y="365125"/>
            <a:ext cx="7886700" cy="944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Facts  </a:t>
            </a:r>
            <a:endParaRPr/>
          </a:p>
        </p:txBody>
      </p:sp>
      <p:sp>
        <p:nvSpPr>
          <p:cNvPr id="151" name="Google Shape;151;g259a79310a9_0_712"/>
          <p:cNvSpPr txBox="1"/>
          <p:nvPr>
            <p:ph idx="1" type="body"/>
          </p:nvPr>
        </p:nvSpPr>
        <p:spPr>
          <a:xfrm>
            <a:off x="628650" y="2162725"/>
            <a:ext cx="7886700" cy="4351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SzPts val="1800"/>
              <a:buNone/>
            </a:pPr>
            <a:r>
              <a:rPr lang="en-US" sz="2400"/>
              <a:t>Humans swallow :</a:t>
            </a:r>
            <a:endParaRPr sz="2400"/>
          </a:p>
          <a:p>
            <a:pPr indent="0" lvl="0" marL="457200" rtl="0" algn="l">
              <a:lnSpc>
                <a:spcPct val="90000"/>
              </a:lnSpc>
              <a:spcBef>
                <a:spcPts val="1000"/>
              </a:spcBef>
              <a:spcAft>
                <a:spcPts val="0"/>
              </a:spcAft>
              <a:buSzPts val="1800"/>
              <a:buNone/>
            </a:pPr>
            <a:r>
              <a:t/>
            </a:r>
            <a:endParaRPr sz="2400"/>
          </a:p>
          <a:p>
            <a:pPr indent="-285750" lvl="0" marL="285750" rtl="0" algn="l">
              <a:lnSpc>
                <a:spcPct val="100000"/>
              </a:lnSpc>
              <a:spcBef>
                <a:spcPts val="600"/>
              </a:spcBef>
              <a:spcAft>
                <a:spcPts val="0"/>
              </a:spcAft>
              <a:buSzPts val="2400"/>
              <a:buFont typeface="Noto Sans Symbols"/>
              <a:buChar char="❑"/>
            </a:pPr>
            <a:r>
              <a:rPr lang="en-US" sz="2400"/>
              <a:t> 500-700 times a day</a:t>
            </a:r>
            <a:endParaRPr sz="2400"/>
          </a:p>
          <a:p>
            <a:pPr indent="-285750" lvl="0" marL="285750" rtl="0" algn="l">
              <a:lnSpc>
                <a:spcPct val="100000"/>
              </a:lnSpc>
              <a:spcBef>
                <a:spcPts val="600"/>
              </a:spcBef>
              <a:spcAft>
                <a:spcPts val="0"/>
              </a:spcAft>
              <a:buSzPts val="2400"/>
              <a:buFont typeface="Noto Sans Symbols"/>
              <a:buChar char="❑"/>
            </a:pPr>
            <a:r>
              <a:rPr lang="en-US" sz="2400"/>
              <a:t>once per minute while awake </a:t>
            </a:r>
            <a:endParaRPr sz="1400">
              <a:latin typeface="Arial"/>
              <a:ea typeface="Arial"/>
              <a:cs typeface="Arial"/>
              <a:sym typeface="Arial"/>
            </a:endParaRPr>
          </a:p>
          <a:p>
            <a:pPr indent="-285750" lvl="0" marL="285750" rtl="0" algn="l">
              <a:lnSpc>
                <a:spcPct val="100000"/>
              </a:lnSpc>
              <a:spcBef>
                <a:spcPts val="600"/>
              </a:spcBef>
              <a:spcAft>
                <a:spcPts val="0"/>
              </a:spcAft>
              <a:buSzPts val="2400"/>
              <a:buFont typeface="Noto Sans Symbols"/>
              <a:buChar char="❑"/>
            </a:pPr>
            <a:r>
              <a:rPr lang="en-US" sz="2400"/>
              <a:t>around 3x per hour during sleep</a:t>
            </a:r>
            <a:endParaRPr sz="1400">
              <a:latin typeface="Arial"/>
              <a:ea typeface="Arial"/>
              <a:cs typeface="Arial"/>
              <a:sym typeface="Arial"/>
            </a:endParaRPr>
          </a:p>
          <a:p>
            <a:pPr indent="-285750" lvl="0" marL="285750" rtl="0" algn="l">
              <a:lnSpc>
                <a:spcPct val="100000"/>
              </a:lnSpc>
              <a:spcBef>
                <a:spcPts val="600"/>
              </a:spcBef>
              <a:spcAft>
                <a:spcPts val="0"/>
              </a:spcAft>
              <a:buSzPts val="2400"/>
              <a:buFont typeface="Noto Sans Symbols"/>
              <a:buChar char="❑"/>
            </a:pPr>
            <a:r>
              <a:rPr lang="en-US" sz="2400"/>
              <a:t>even more often during meals </a:t>
            </a:r>
            <a:endParaRPr sz="3441"/>
          </a:p>
          <a:p>
            <a:pPr indent="0" lvl="0" marL="457200" rtl="0" algn="l">
              <a:lnSpc>
                <a:spcPct val="245454"/>
              </a:lnSpc>
              <a:spcBef>
                <a:spcPts val="1200"/>
              </a:spcBef>
              <a:spcAft>
                <a:spcPts val="0"/>
              </a:spcAft>
              <a:buSzPts val="1800"/>
              <a:buNone/>
            </a:pPr>
            <a:r>
              <a:t/>
            </a:r>
            <a:endParaRPr i="1" sz="3800">
              <a:latin typeface="Arial"/>
              <a:ea typeface="Arial"/>
              <a:cs typeface="Arial"/>
              <a:sym typeface="Arial"/>
            </a:endParaRPr>
          </a:p>
          <a:p>
            <a:pPr indent="0" lvl="0" marL="177800" rtl="0" algn="l">
              <a:lnSpc>
                <a:spcPct val="90000"/>
              </a:lnSpc>
              <a:spcBef>
                <a:spcPts val="1200"/>
              </a:spcBef>
              <a:spcAft>
                <a:spcPts val="0"/>
              </a:spcAft>
              <a:buClr>
                <a:schemeClr val="dk1"/>
              </a:buClr>
              <a:buSzPts val="2800"/>
              <a:buNone/>
            </a:pPr>
            <a:r>
              <a:t/>
            </a:r>
            <a:endParaRPr/>
          </a:p>
        </p:txBody>
      </p:sp>
      <p:sp>
        <p:nvSpPr>
          <p:cNvPr id="152" name="Google Shape;152;g259a79310a9_0_712"/>
          <p:cNvSpPr txBox="1"/>
          <p:nvPr>
            <p:ph idx="1" type="body"/>
          </p:nvPr>
        </p:nvSpPr>
        <p:spPr>
          <a:xfrm>
            <a:off x="9632025" y="2856225"/>
            <a:ext cx="953700" cy="5823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177800" rtl="0" algn="l">
              <a:lnSpc>
                <a:spcPct val="90000"/>
              </a:lnSpc>
              <a:spcBef>
                <a:spcPts val="0"/>
              </a:spcBef>
              <a:spcAft>
                <a:spcPts val="0"/>
              </a:spcAft>
              <a:buClr>
                <a:schemeClr val="dk1"/>
              </a:buClr>
              <a:buSzPts val="2800"/>
              <a:buNone/>
            </a:pPr>
            <a:r>
              <a:t/>
            </a:r>
            <a:endParaRPr/>
          </a:p>
        </p:txBody>
      </p:sp>
      <p:pic>
        <p:nvPicPr>
          <p:cNvPr id="153" name="Google Shape;153;g259a79310a9_0_712"/>
          <p:cNvPicPr preferRelativeResize="0"/>
          <p:nvPr/>
        </p:nvPicPr>
        <p:blipFill rotWithShape="1">
          <a:blip r:embed="rId4">
            <a:alphaModFix/>
          </a:blip>
          <a:srcRect b="0" l="0" r="0" t="0"/>
          <a:stretch/>
        </p:blipFill>
        <p:spPr>
          <a:xfrm>
            <a:off x="5085400" y="980325"/>
            <a:ext cx="3967776" cy="5172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2021-01-23T07:40:45Z</dcterms:created>
  <dc:creator>ARAFAT MASHHURI BIN AWANG</dc:creator>
</cp:coreProperties>
</file>