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84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3" r:id="rId17"/>
    <p:sldId id="274" r:id="rId18"/>
    <p:sldId id="276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NaeVKq6cYSbYd5EUu08K8XaWz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MY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2081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MY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9260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804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8294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2926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MY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196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8704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0352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MY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6315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1107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MY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0496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977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MY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1036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745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" name="Google Shape;20;p17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7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17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17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4" name="Google Shape;24;p17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" name="Google Shape;25;p17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" name="Google Shape;26;p17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" name="Google Shape;27;p17"/>
          <p:cNvSpPr txBox="1"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Avenir"/>
              <a:buNone/>
              <a:defRPr sz="6800" b="0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dt" idx="10"/>
          </p:nvPr>
        </p:nvSpPr>
        <p:spPr>
          <a:xfrm>
            <a:off x="5318760" y="1341256"/>
            <a:ext cx="1554480" cy="48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ftr" idx="11"/>
          </p:nvPr>
        </p:nvSpPr>
        <p:spPr>
          <a:xfrm>
            <a:off x="1629100" y="5177408"/>
            <a:ext cx="573029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606920" y="5177408"/>
            <a:ext cx="195598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2"/>
          </p:nvPr>
        </p:nvSpPr>
        <p:spPr>
          <a:xfrm>
            <a:off x="646176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2"/>
          </p:nvPr>
        </p:nvSpPr>
        <p:spPr>
          <a:xfrm>
            <a:off x="1069848" y="2792472"/>
            <a:ext cx="4663440" cy="316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3"/>
          </p:nvPr>
        </p:nvSpPr>
        <p:spPr>
          <a:xfrm>
            <a:off x="6458712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4"/>
          </p:nvPr>
        </p:nvSpPr>
        <p:spPr>
          <a:xfrm>
            <a:off x="6458712" y="2792471"/>
            <a:ext cx="4663440" cy="3164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4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  <a:defRPr sz="3200" b="0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68580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900"/>
              <a:buChar char="◦"/>
              <a:defRPr sz="19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2"/>
          </p:nvPr>
        </p:nvSpPr>
        <p:spPr>
          <a:xfrm>
            <a:off x="8458200" y="2336800"/>
            <a:ext cx="3161963" cy="3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dt" idx="10"/>
          </p:nvPr>
        </p:nvSpPr>
        <p:spPr>
          <a:xfrm>
            <a:off x="5588000" y="6035040"/>
            <a:ext cx="1955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ftr" idx="11"/>
          </p:nvPr>
        </p:nvSpPr>
        <p:spPr>
          <a:xfrm>
            <a:off x="685801" y="6035040"/>
            <a:ext cx="45847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sldNum" idx="12"/>
          </p:nvPr>
        </p:nvSpPr>
        <p:spPr>
          <a:xfrm>
            <a:off x="10396728" y="6035040"/>
            <a:ext cx="122343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5"/>
          <p:cNvSpPr>
            <a:spLocks noGrp="1"/>
          </p:cNvSpPr>
          <p:nvPr>
            <p:ph type="pic" idx="2"/>
          </p:nvPr>
        </p:nvSpPr>
        <p:spPr>
          <a:xfrm>
            <a:off x="228599" y="237744"/>
            <a:ext cx="7696201" cy="6382512"/>
          </a:xfrm>
          <a:prstGeom prst="rect">
            <a:avLst/>
          </a:prstGeom>
          <a:solidFill>
            <a:srgbClr val="BED2E3"/>
          </a:solidFill>
          <a:ln>
            <a:noFill/>
          </a:ln>
        </p:spPr>
      </p:sp>
      <p:sp>
        <p:nvSpPr>
          <p:cNvPr id="112" name="Google Shape;112;p25"/>
          <p:cNvSpPr txBox="1">
            <a:spLocks noGrp="1"/>
          </p:cNvSpPr>
          <p:nvPr>
            <p:ph type="dt" idx="10"/>
          </p:nvPr>
        </p:nvSpPr>
        <p:spPr>
          <a:xfrm>
            <a:off x="5662337" y="6035040"/>
            <a:ext cx="2071963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ftr" idx="11"/>
          </p:nvPr>
        </p:nvSpPr>
        <p:spPr>
          <a:xfrm>
            <a:off x="612648" y="6035040"/>
            <a:ext cx="458800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sldNum" idx="12"/>
          </p:nvPr>
        </p:nvSpPr>
        <p:spPr>
          <a:xfrm>
            <a:off x="10396728" y="6035040"/>
            <a:ext cx="122529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115" name="Google Shape;115;p25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  <a:defRPr sz="3200" b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body" idx="1"/>
          </p:nvPr>
        </p:nvSpPr>
        <p:spPr>
          <a:xfrm>
            <a:off x="8477250" y="2386584"/>
            <a:ext cx="3144774" cy="351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" name="Google Shape;11;p15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5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38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Char char="◦"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300"/>
              <a:buFont typeface="Garamond"/>
              <a:buChar char="◦"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Char char="◦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Char char="◦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Char char="◦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14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venir"/>
              <a:buNone/>
              <a:defRPr sz="40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38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Char char="◦"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300"/>
              <a:buFont typeface="Garamond"/>
              <a:buChar char="◦"/>
              <a:defRPr sz="1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Char char="◦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Char char="◦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Garamond"/>
              <a:buChar char="◦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" descr="flower illustrati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295"/>
            <a:ext cx="121919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"/>
          <p:cNvSpPr txBox="1">
            <a:spLocks noGrp="1"/>
          </p:cNvSpPr>
          <p:nvPr>
            <p:ph type="subTitle" idx="1"/>
          </p:nvPr>
        </p:nvSpPr>
        <p:spPr>
          <a:xfrm>
            <a:off x="5109246" y="1360804"/>
            <a:ext cx="2021054" cy="54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MY" dirty="0"/>
              <a:t>KULIAH</a:t>
            </a:r>
            <a:endParaRPr dirty="0"/>
          </a:p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MY" dirty="0"/>
              <a:t> KHAS</a:t>
            </a:r>
          </a:p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 sz="1800" dirty="0"/>
          </a:p>
        </p:txBody>
      </p:sp>
      <p:cxnSp>
        <p:nvCxnSpPr>
          <p:cNvPr id="128" name="Google Shape;128;p1"/>
          <p:cNvCxnSpPr/>
          <p:nvPr/>
        </p:nvCxnSpPr>
        <p:spPr>
          <a:xfrm>
            <a:off x="5250180" y="1267730"/>
            <a:ext cx="0" cy="64008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" name="Google Shape;129;p1"/>
          <p:cNvCxnSpPr/>
          <p:nvPr/>
        </p:nvCxnSpPr>
        <p:spPr>
          <a:xfrm>
            <a:off x="6941820" y="1267730"/>
            <a:ext cx="0" cy="64008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" name="Google Shape;130;p1"/>
          <p:cNvCxnSpPr/>
          <p:nvPr/>
        </p:nvCxnSpPr>
        <p:spPr>
          <a:xfrm>
            <a:off x="5250180" y="1913025"/>
            <a:ext cx="1691640" cy="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1" name="Google Shape;131;p1"/>
          <p:cNvSpPr txBox="1">
            <a:spLocks noGrp="1"/>
          </p:cNvSpPr>
          <p:nvPr>
            <p:ph type="ctrTitle"/>
          </p:nvPr>
        </p:nvSpPr>
        <p:spPr>
          <a:xfrm>
            <a:off x="1794904" y="1692088"/>
            <a:ext cx="8649738" cy="3805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6600"/>
            </a:pPr>
            <a:r>
              <a:rPr lang="en-MY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MEMAHAMI KELEBIHAN DAN SEJARAH AWAL MUHARRAM</a:t>
            </a:r>
            <a:br>
              <a:rPr lang="en-MY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MY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MY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MY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02 MUHARRAM 1445H / 20 JULAI 2023M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MY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HOSPITAL PENGAJAR UNIVERSITI PUTRA MALAYSIA</a:t>
            </a:r>
            <a:endParaRPr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body" idx="1"/>
          </p:nvPr>
        </p:nvSpPr>
        <p:spPr>
          <a:xfrm>
            <a:off x="474785" y="422031"/>
            <a:ext cx="11025553" cy="598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lnSpc>
                <a:spcPct val="150000"/>
              </a:lnSpc>
              <a:spcBef>
                <a:spcPts val="0"/>
              </a:spcBef>
              <a:buSzPts val="1500"/>
            </a:pP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Intinya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Muharram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ini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adalah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spesial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yang </a:t>
            </a:r>
            <a:r>
              <a:rPr lang="en-MY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diagungkan</a:t>
            </a:r>
            <a:r>
              <a:rPr lang="en-MY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oleh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banyak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pihak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termasuk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umat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Islam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Maka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dari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sini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kita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perlu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mengetahui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bagaimana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kedudukan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Muharram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dari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sisi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Islam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menurut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Al-Qur’an dan sunnah Nabi Muhammad 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ﷺ.</a:t>
            </a:r>
            <a:endParaRPr lang="en-MY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7886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" descr="flower illustrati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74"/>
            <a:ext cx="121919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Avenir"/>
              <a:buNone/>
            </a:pPr>
            <a:r>
              <a:rPr lang="en-MY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ANJURAN BERPUASA DI BULAN MUHARRAM</a:t>
            </a:r>
            <a:endParaRPr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Google Shape;141;p2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2" name="Google Shape;142;p2"/>
          <p:cNvCxnSpPr/>
          <p:nvPr/>
        </p:nvCxnSpPr>
        <p:spPr>
          <a:xfrm>
            <a:off x="5250180" y="1267730"/>
            <a:ext cx="0" cy="64008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3" name="Google Shape;143;p2"/>
          <p:cNvCxnSpPr/>
          <p:nvPr/>
        </p:nvCxnSpPr>
        <p:spPr>
          <a:xfrm>
            <a:off x="6941820" y="1267730"/>
            <a:ext cx="0" cy="64008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" name="Google Shape;144;p2"/>
          <p:cNvCxnSpPr/>
          <p:nvPr/>
        </p:nvCxnSpPr>
        <p:spPr>
          <a:xfrm>
            <a:off x="5250180" y="1913025"/>
            <a:ext cx="1691640" cy="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5" name="Google Shape;145;p2"/>
          <p:cNvSpPr txBox="1">
            <a:spLocks noGrp="1"/>
          </p:cNvSpPr>
          <p:nvPr>
            <p:ph type="subTitle" idx="1"/>
          </p:nvPr>
        </p:nvSpPr>
        <p:spPr>
          <a:xfrm>
            <a:off x="5109246" y="1360804"/>
            <a:ext cx="2021054" cy="54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MY" dirty="0"/>
              <a:t>KULIAH </a:t>
            </a:r>
            <a:endParaRPr dirty="0"/>
          </a:p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MY" sz="1800" dirty="0"/>
              <a:t>KHAS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237209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body" idx="1"/>
          </p:nvPr>
        </p:nvSpPr>
        <p:spPr>
          <a:xfrm>
            <a:off x="474785" y="422031"/>
            <a:ext cx="11025553" cy="598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>
              <a:lnSpc>
                <a:spcPct val="150000"/>
              </a:lnSpc>
              <a:spcBef>
                <a:spcPts val="0"/>
              </a:spcBef>
              <a:buSzPts val="1500"/>
            </a:pP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Secara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umum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seorang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muslim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sangat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dianjurkan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untuk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berpuasa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di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Muharram. Nabi Muhammad 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ﷺ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bersabda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HR Muslim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SzPts val="1500"/>
              <a:buNone/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أَفْضَلُ الصِّيَامِ، بَعْدَ رَمَضَانَ، شَهْرُ اللهِ الْمُحَرَّمُ</a:t>
            </a:r>
            <a:endParaRPr lang="en-MY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SzPts val="1500"/>
              <a:buNone/>
            </a:pP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Puasa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yang paling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utama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setelah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puasa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Ramadhan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adalah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puasa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di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Allah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yaitu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Muharram.”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SzPts val="1500"/>
            </a:pP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Yang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istimewa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dari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Muharram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adalah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ketika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Nabi Muhammad 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ﷺ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mengidhafahkan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Muharram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kepada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Allah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yaitu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perkataan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Nabi Muhammad 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ﷺ “شَهْرُ اللهِ الْمُحَرَّمُ”. 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Dan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kita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tahu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bahwa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tidaklah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Allah 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ﷻ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menyandarkan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sesuatu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kepada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diri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-Nya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kecuali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perkara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tersebut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adalah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perkara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yang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mulia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seperti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masjid yang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disebut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dengan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rumah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Allah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seperti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unta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Nabi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Shaleh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alaihissalaam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yang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disebut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dengan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untanya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Allah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seperti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para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rasul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yang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disebut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dengan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utusan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Allah. 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Oleh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karenanya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Muharram pun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demikian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menjadi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yang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spesial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dan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mulia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karena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Allah 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ﷻ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mengidhafahkan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tersebut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kepada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diri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-Nya.</a:t>
            </a:r>
          </a:p>
        </p:txBody>
      </p:sp>
    </p:spTree>
    <p:extLst>
      <p:ext uri="{BB962C8B-B14F-4D97-AF65-F5344CB8AC3E}">
        <p14:creationId xmlns:p14="http://schemas.microsoft.com/office/powerpoint/2010/main" val="2518086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body" idx="1"/>
          </p:nvPr>
        </p:nvSpPr>
        <p:spPr>
          <a:xfrm>
            <a:off x="474785" y="422031"/>
            <a:ext cx="11025553" cy="598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>
              <a:lnSpc>
                <a:spcPct val="150000"/>
              </a:lnSpc>
              <a:spcBef>
                <a:spcPts val="0"/>
              </a:spcBef>
              <a:buSzPts val="1500"/>
            </a:pP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Bagaimana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tata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cara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puasa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di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Muharram? Para ulama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khilaf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dalam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hal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ini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dan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secara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umum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terbagi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menjadi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dua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pendapat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SzPts val="1500"/>
            </a:pP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Pertama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Seseorang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boleh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berpuasa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di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Muharram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sebanyak-banyaknya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namun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tidak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boleh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berpuasa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sebulan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penuh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karena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Nabi Muhammad 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ﷺ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tidak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pernah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berpuasa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sebulan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penuh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kecuali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di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Ramadhan.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SzPts val="1500"/>
            </a:pP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Kedua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Boleh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seseorang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berpuasa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sebulan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penuh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di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Muharram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karena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zahir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hadits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menyebutkan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bahwa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sebaik-baik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puasa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setelah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Ramadhan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adalah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Muharram.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Pendapat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merupakan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pendapat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yang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lebih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kuat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dan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dipilih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oleh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banyak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para ulama, dan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penulis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pun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lebih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condong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kepada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pendapat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Namun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apabila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seseorang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tidak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biasa</a:t>
            </a:r>
            <a:r>
              <a:rPr lang="en-MY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berpuasa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sebulan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penuh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pun,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maka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boleh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berpuasa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sebanyak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mungkin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yang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mampu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dan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inginkan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atau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bisa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berpuasa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pada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hari-hari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yang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dianjurkan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berpuasa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seperti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pada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hari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Isnin</a:t>
            </a:r>
            <a:r>
              <a:rPr lang="en-MY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-Khamis</a:t>
            </a:r>
            <a:r>
              <a:rPr lang="en-MY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atau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ayyamul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bidh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atau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bahkan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hanya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berpuasa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pada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tanggal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9 dan 10 Muharram juga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tidak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jadi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masalah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endParaRPr lang="en-MY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9910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body" idx="1"/>
          </p:nvPr>
        </p:nvSpPr>
        <p:spPr>
          <a:xfrm>
            <a:off x="474785" y="422031"/>
            <a:ext cx="11025553" cy="598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lnSpc>
                <a:spcPct val="150000"/>
              </a:lnSpc>
              <a:spcBef>
                <a:spcPts val="0"/>
              </a:spcBef>
              <a:buSzPts val="1500"/>
            </a:pP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Puasa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yang 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paling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ditekankan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pada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Muharram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adalah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puasa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Asyura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yaitu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puasa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pada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tanggal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10 Muharram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Nabi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Muhammad 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ﷺ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bersabda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</a:t>
            </a:r>
            <a:r>
              <a:rPr lang="ar-S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، </a:t>
            </a:r>
            <a:endParaRPr lang="en-MY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buSzPts val="1500"/>
              <a:buNone/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وَصِيَامُ يَوْمِ عَاشُورَاءَ</a:t>
            </a:r>
            <a:endParaRPr lang="en-MY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buSzPts val="1500"/>
              <a:buNone/>
            </a:pPr>
            <a:r>
              <a:rPr lang="ar-S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أَحْتَسِبُ عَلَى اللهِ أَنْ يُكَفِّرَ السَّنَةَ الَّتِي قَبْلَهُ“</a:t>
            </a:r>
            <a:endParaRPr lang="en-MY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buSzPts val="1500"/>
              <a:buNone/>
            </a:pPr>
            <a:r>
              <a:rPr lang="en-MY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Adapun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puasa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pada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hari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Asyura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MY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aku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memohon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kepada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Allah agar </a:t>
            </a:r>
            <a:r>
              <a:rPr lang="en-MY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puasa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tersebut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bisa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menghapus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dosa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setahun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sebelumnya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lang="en-MY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3185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" descr="flower illustrati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74"/>
            <a:ext cx="121919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Avenir"/>
              <a:buNone/>
            </a:pPr>
            <a:r>
              <a:rPr lang="en-MY" sz="4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SEJARAH PUASA ASYURA</a:t>
            </a:r>
            <a:endParaRPr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Google Shape;141;p2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2" name="Google Shape;142;p2"/>
          <p:cNvCxnSpPr/>
          <p:nvPr/>
        </p:nvCxnSpPr>
        <p:spPr>
          <a:xfrm>
            <a:off x="5250180" y="1267730"/>
            <a:ext cx="0" cy="64008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3" name="Google Shape;143;p2"/>
          <p:cNvCxnSpPr/>
          <p:nvPr/>
        </p:nvCxnSpPr>
        <p:spPr>
          <a:xfrm>
            <a:off x="6941820" y="1267730"/>
            <a:ext cx="0" cy="64008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" name="Google Shape;144;p2"/>
          <p:cNvCxnSpPr/>
          <p:nvPr/>
        </p:nvCxnSpPr>
        <p:spPr>
          <a:xfrm>
            <a:off x="5250180" y="1913025"/>
            <a:ext cx="1691640" cy="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5" name="Google Shape;145;p2"/>
          <p:cNvSpPr txBox="1">
            <a:spLocks noGrp="1"/>
          </p:cNvSpPr>
          <p:nvPr>
            <p:ph type="subTitle" idx="1"/>
          </p:nvPr>
        </p:nvSpPr>
        <p:spPr>
          <a:xfrm>
            <a:off x="5109246" y="1360804"/>
            <a:ext cx="2021054" cy="54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MY" dirty="0"/>
              <a:t>KULIAH </a:t>
            </a:r>
            <a:endParaRPr dirty="0"/>
          </a:p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MY" sz="1800" dirty="0"/>
              <a:t>KHAS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992816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body" idx="1"/>
          </p:nvPr>
        </p:nvSpPr>
        <p:spPr>
          <a:xfrm>
            <a:off x="474785" y="422031"/>
            <a:ext cx="11025553" cy="598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>
              <a:lnSpc>
                <a:spcPct val="150000"/>
              </a:lnSpc>
              <a:spcBef>
                <a:spcPts val="0"/>
              </a:spcBef>
              <a:buSzPts val="1500"/>
            </a:pP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Sejarah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puasa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Asyura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ada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setelah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melalui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empat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tahapan</a:t>
            </a:r>
            <a:r>
              <a:rPr lang="en-MY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SzPts val="1500"/>
            </a:pPr>
            <a:r>
              <a:rPr lang="en-MY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Pertama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Nabi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Muhammad 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ﷺ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berpuasa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Asyura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di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Mekkah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sebagaimana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kaum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musyrikin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Arab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juga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berpuasa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pada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hari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tersebut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SzPts val="1500"/>
            </a:pP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Kedua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Ketika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Nabi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Muhammad 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ﷺ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telah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berhijrah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ke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kota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Madinah,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beliau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mendapati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orang-orang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Yahudi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berpuasa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di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hari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Asyura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Ibnu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Abbas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radhiallahu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anhuma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berkata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meriwayatkan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HR Al-Bukhari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buSzPts val="1500"/>
              <a:buNone/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لَمَّا قَدِمَ النَّبِيُّ صَلَّى اللهُ عَلَيْهِ وَسَلَّمَ المَدِينَةَ وَجَدَ اليَهُودَ يَصُومُونَ عَاشُورَاءَ، فَسُئِلُوا عَنْ ذَلِكَ، فَقَالُوا: هَذَا اليَوْمُ الَّذِي أَظْفَرَ اللَّهُ فِيهِ مُوسَى، وَبَنِي إِسْرَائِيلَ عَلَى فِرْعَوْنَ، وَنَحْنُ نَصُومُهُ تَعْظِيمًا لَهُ، فَقَالَ رَسُولُ اللَّهِ صَلَّى اللهُ عَلَيْهِ وَسَلَّمَ: «نَحْنُ أَوْلَى بِمُوسَى مِنْكُمْ، ثُمَّ أَمَرَ بِصَوْمِهِ</a:t>
            </a:r>
            <a:endParaRPr lang="en-MY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>
              <a:lnSpc>
                <a:spcPct val="150000"/>
              </a:lnSpc>
              <a:spcBef>
                <a:spcPts val="0"/>
              </a:spcBef>
              <a:buSzPts val="1500"/>
            </a:pPr>
            <a:r>
              <a:rPr lang="ar-S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Setibanya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Nabi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ﷺ 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di Madinah,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beliau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mendapatkan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orang-orang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Yahudi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berpuasa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pada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hari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‘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Asyura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Mereka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ditanya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tentang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masalah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itu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lalu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mereka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menjawab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‘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adalah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hari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di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saat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Allah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memenangkan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Musa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alaihissalaam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Bani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Israil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atas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Firaun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kami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berpuasa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untuk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mengagungkan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hal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itu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.’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Maka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Rasulullah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ﷺ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bersabda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‘Kami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lebih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berhak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kepada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Musa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daripada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kalian.’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Kemudian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beliau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memerintahkan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untuk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berpuasa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pada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hari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Asyura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.”</a:t>
            </a:r>
            <a:endParaRPr lang="en-MY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7103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body" idx="1"/>
          </p:nvPr>
        </p:nvSpPr>
        <p:spPr>
          <a:xfrm>
            <a:off x="474785" y="422031"/>
            <a:ext cx="11025553" cy="598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lnSpc>
                <a:spcPct val="150000"/>
              </a:lnSpc>
              <a:spcBef>
                <a:spcPts val="0"/>
              </a:spcBef>
              <a:buSzPts val="1500"/>
            </a:pP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Sebelum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disyariatkannya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puasa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Ramadhan,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puasa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Asyura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ketika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itu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hukumnya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wajib</a:t>
            </a:r>
            <a:r>
              <a:rPr lang="en-MY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SzPts val="1500"/>
            </a:pPr>
            <a:r>
              <a:rPr lang="en-MY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Ketiga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Ketika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puasa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Ramadhan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sudah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disyariatkan</a:t>
            </a:r>
            <a:r>
              <a:rPr lang="en-MY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maka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puasa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Asyura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pun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kemudian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menjadi</a:t>
            </a:r>
            <a:r>
              <a:rPr lang="en-MY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sunnah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dan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tidak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wajib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lagi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SzPts val="1500"/>
            </a:pP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Keempat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Di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akhir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hayat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Nabi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Muhammad 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ﷺ,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beliau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berangan-angan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untuk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juga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berpuasa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Tasu’a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yaitu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pada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tanggal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9 Muharram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Nabi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Muhammad 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ﷺ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bersabda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buSzPts val="1500"/>
              <a:buNone/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فَإِذَا كَانَ الْعَامُ الْمُقْبِلُ إِنْ شَاءَ اللهُ صُمْنَا الْيَوْمَ التَّاسِعَ</a:t>
            </a:r>
            <a:endParaRPr lang="en-MY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>
              <a:lnSpc>
                <a:spcPct val="150000"/>
              </a:lnSpc>
              <a:spcBef>
                <a:spcPts val="0"/>
              </a:spcBef>
              <a:buSzPts val="1500"/>
            </a:pPr>
            <a:r>
              <a:rPr lang="en-MY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Pada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tahun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depan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insya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Allah,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kita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akan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berpuasa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pada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hari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ke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sembilan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(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Muharram). HR Muslim. (Sunnah </a:t>
            </a:r>
            <a:r>
              <a:rPr lang="en-MY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cita-cita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Nabi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lang="en-MY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568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" descr="flower illustrati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74"/>
            <a:ext cx="121919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Avenir"/>
              <a:buNone/>
            </a:pPr>
            <a:r>
              <a:rPr lang="en-MY" sz="4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 APA DENGAN MUHARRAM?</a:t>
            </a:r>
            <a:endParaRPr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Google Shape;141;p2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2" name="Google Shape;142;p2"/>
          <p:cNvCxnSpPr/>
          <p:nvPr/>
        </p:nvCxnSpPr>
        <p:spPr>
          <a:xfrm>
            <a:off x="5250180" y="1267730"/>
            <a:ext cx="0" cy="64008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3" name="Google Shape;143;p2"/>
          <p:cNvCxnSpPr/>
          <p:nvPr/>
        </p:nvCxnSpPr>
        <p:spPr>
          <a:xfrm>
            <a:off x="6941820" y="1267730"/>
            <a:ext cx="0" cy="64008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" name="Google Shape;144;p2"/>
          <p:cNvCxnSpPr/>
          <p:nvPr/>
        </p:nvCxnSpPr>
        <p:spPr>
          <a:xfrm>
            <a:off x="5250180" y="1913025"/>
            <a:ext cx="1691640" cy="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5" name="Google Shape;145;p2"/>
          <p:cNvSpPr txBox="1">
            <a:spLocks noGrp="1"/>
          </p:cNvSpPr>
          <p:nvPr>
            <p:ph type="subTitle" idx="1"/>
          </p:nvPr>
        </p:nvSpPr>
        <p:spPr>
          <a:xfrm>
            <a:off x="5109246" y="1360804"/>
            <a:ext cx="2021054" cy="54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MY" dirty="0"/>
              <a:t>KULIAH </a:t>
            </a:r>
            <a:endParaRPr dirty="0"/>
          </a:p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MY" sz="1800" dirty="0"/>
              <a:t>KHAS</a:t>
            </a:r>
            <a:endParaRPr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body" idx="1"/>
          </p:nvPr>
        </p:nvSpPr>
        <p:spPr>
          <a:xfrm>
            <a:off x="474785" y="422031"/>
            <a:ext cx="11025553" cy="598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‎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﴿وَرَبُّكَ يَخْلُقُ مَا يَشَاءُ وَيَخْتَارُ مَا كَانَ لَهُمُ الْخِيَرَةُ سُبْحَانَ اللَّهِ وَتَعَالَىٰ عَمَّا يُشْرِكُونَ</a:t>
            </a:r>
            <a:r>
              <a:rPr lang="ar-SA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﴾</a:t>
            </a:r>
            <a:endParaRPr lang="en-MY" sz="3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lang="en-MY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MY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Dan </a:t>
            </a:r>
            <a:r>
              <a:rPr lang="en-MY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Tuhanmu</a:t>
            </a:r>
            <a:r>
              <a:rPr lang="en-MY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menciptakan</a:t>
            </a:r>
            <a:r>
              <a:rPr lang="en-MY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apa</a:t>
            </a:r>
            <a:r>
              <a:rPr lang="en-MY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yang </a:t>
            </a:r>
            <a:r>
              <a:rPr lang="en-MY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Dia</a:t>
            </a:r>
            <a:r>
              <a:rPr lang="en-MY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kehendaki</a:t>
            </a:r>
            <a:r>
              <a:rPr lang="en-MY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dan </a:t>
            </a:r>
            <a:r>
              <a:rPr lang="en-MY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memilihnya</a:t>
            </a:r>
            <a:r>
              <a:rPr lang="en-MY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MY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Sekali</a:t>
            </a:r>
            <a:r>
              <a:rPr lang="en-MY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-kali </a:t>
            </a:r>
            <a:r>
              <a:rPr lang="en-MY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tidak</a:t>
            </a:r>
            <a:r>
              <a:rPr lang="en-MY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ada</a:t>
            </a:r>
            <a:r>
              <a:rPr lang="en-MY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pilihan</a:t>
            </a:r>
            <a:r>
              <a:rPr lang="en-MY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bagi</a:t>
            </a:r>
            <a:r>
              <a:rPr lang="en-MY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mereka</a:t>
            </a:r>
            <a:r>
              <a:rPr lang="en-MY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MY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Maha</a:t>
            </a:r>
            <a:r>
              <a:rPr lang="en-MY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Suci</a:t>
            </a:r>
            <a:r>
              <a:rPr lang="en-MY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Allah dan </a:t>
            </a:r>
            <a:r>
              <a:rPr lang="en-MY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Maha</a:t>
            </a:r>
            <a:r>
              <a:rPr lang="en-MY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Tinggi </a:t>
            </a:r>
            <a:r>
              <a:rPr lang="en-MY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dari</a:t>
            </a:r>
            <a:r>
              <a:rPr lang="en-MY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apa</a:t>
            </a:r>
            <a:r>
              <a:rPr lang="en-MY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yang </a:t>
            </a:r>
            <a:r>
              <a:rPr lang="en-MY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mereka</a:t>
            </a:r>
            <a:r>
              <a:rPr lang="en-MY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sekutukan</a:t>
            </a:r>
            <a:r>
              <a:rPr lang="en-MY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(</a:t>
            </a:r>
            <a:r>
              <a:rPr lang="en-MY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dengan</a:t>
            </a:r>
            <a:r>
              <a:rPr lang="en-MY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Dia</a:t>
            </a:r>
            <a:r>
              <a:rPr lang="en-MY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).” (QS. Al-</a:t>
            </a:r>
            <a:r>
              <a:rPr lang="en-MY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Qashash</a:t>
            </a:r>
            <a:r>
              <a:rPr lang="en-MY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: 68</a:t>
            </a:r>
            <a:r>
              <a:rPr lang="en-MY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lang="en-MY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body" idx="1"/>
          </p:nvPr>
        </p:nvSpPr>
        <p:spPr>
          <a:xfrm>
            <a:off x="474785" y="422031"/>
            <a:ext cx="11025553" cy="598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‎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‎﴿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إِنَّ عِدَّةَ الشُّهُورِ عِندَ اللَّهِ اثْنَا عَشَرَ شَهْرًا فِي كِتَابِ اللَّهِ يَوْمَ خَلَقَ السَّمَاوَاتِ وَالْأَرْضَ مِنْهَا</a:t>
            </a:r>
            <a:endParaRPr lang="en-MY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أَرْبَعَةٌ حُرُمٌ ذَٰلِكَ الدِّينُ الْقَيِّمُ فَلَا تَظْلِمُوا فِيهِنَّ أَنفُسَكُمْ وَقَاتِلُوا الْمُشْرِكِينَ كَافَّةً كَمَا يُقَاتِلُونَكُمْ كَافَّةً وَاعْلَمُوا أَنَّ اللَّهَ مَعَ الْمُتَّقِينَ﴾</a:t>
            </a:r>
            <a:endParaRPr lang="en-MY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Sesungguhnya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bilangan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pada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sisi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Allah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adalah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dua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belas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dalam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ketetapan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Allah di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waktu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Dia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menciptakan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langit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dan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bumi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di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antaranya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empat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haram.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Itulah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(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ketetapan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) agama yang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lurus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maka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janganlah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kamu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menganiaya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diri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kamu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dalam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yang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empat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itu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dan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perangilah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kaum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musyrikin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itu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semuanya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sebagaimana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mereka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pun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memerangi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kamu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semuanya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dan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ketahuilah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bahwasanya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Allah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beserta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orang-orang yang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bertakwa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.” (QS. At-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Taubah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: 36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lang="en-MY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2898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body" idx="1"/>
          </p:nvPr>
        </p:nvSpPr>
        <p:spPr>
          <a:xfrm>
            <a:off x="474785" y="422031"/>
            <a:ext cx="11025553" cy="598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‎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‎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‎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السَّنَةُ اثْنَا عَشَرَ شَهْرًا، مِنْهَا أَرْبَعَةٌ حُرُمٌ، ثَلاَثَةٌ مُتَوَالِيَاتٌ: ذُو القَعْدَةِ وَذُو الحِجَّةِ وَالمُحَرَّمُ، وَرَجَبُ مُضَرَ، الَّذِي بَيْنَ جُمَادَى وَشَعْبَانَ“</a:t>
            </a:r>
            <a:endParaRPr lang="en-MY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MY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Satu </a:t>
            </a:r>
            <a:r>
              <a:rPr lang="en-MY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tahun</a:t>
            </a:r>
            <a:r>
              <a:rPr lang="en-MY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ada</a:t>
            </a:r>
            <a:r>
              <a:rPr lang="en-MY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dua</a:t>
            </a:r>
            <a:r>
              <a:rPr lang="en-MY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belas</a:t>
            </a:r>
            <a:r>
              <a:rPr lang="en-MY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di </a:t>
            </a:r>
            <a:r>
              <a:rPr lang="en-MY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antaranya</a:t>
            </a:r>
            <a:r>
              <a:rPr lang="en-MY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ada</a:t>
            </a:r>
            <a:r>
              <a:rPr lang="en-MY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empat</a:t>
            </a:r>
            <a:r>
              <a:rPr lang="en-MY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haram (</a:t>
            </a:r>
            <a:r>
              <a:rPr lang="en-MY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suci</a:t>
            </a:r>
            <a:r>
              <a:rPr lang="en-MY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), </a:t>
            </a:r>
            <a:r>
              <a:rPr lang="en-MY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tiga</a:t>
            </a:r>
            <a:r>
              <a:rPr lang="en-MY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berurutan</a:t>
            </a:r>
            <a:r>
              <a:rPr lang="en-MY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MY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yaitu</a:t>
            </a:r>
            <a:r>
              <a:rPr lang="en-MY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Dzulqa’dah</a:t>
            </a:r>
            <a:r>
              <a:rPr lang="en-MY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MY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Dzulhijjah</a:t>
            </a:r>
            <a:r>
              <a:rPr lang="en-MY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dan Muharram, </a:t>
            </a:r>
            <a:r>
              <a:rPr lang="en-MY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serta</a:t>
            </a:r>
            <a:r>
              <a:rPr lang="en-MY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Rajab yang </a:t>
            </a:r>
            <a:r>
              <a:rPr lang="en-MY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berada</a:t>
            </a:r>
            <a:r>
              <a:rPr lang="en-MY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antara</a:t>
            </a:r>
            <a:r>
              <a:rPr lang="en-MY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Jumadal</a:t>
            </a:r>
            <a:r>
              <a:rPr lang="en-MY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akhir</a:t>
            </a:r>
            <a:r>
              <a:rPr lang="en-MY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dan </a:t>
            </a:r>
            <a:r>
              <a:rPr lang="en-MY" sz="3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Sya’ban</a:t>
            </a:r>
            <a:r>
              <a:rPr lang="en-MY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(HR al-Bukhari</a:t>
            </a:r>
            <a:r>
              <a:rPr lang="en-MY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lang="en-MY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6182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" descr="flower illustrati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74"/>
            <a:ext cx="121919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Avenir"/>
              <a:buNone/>
            </a:pPr>
            <a:r>
              <a:rPr lang="en-MY" sz="4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KEISTIMEWAAN BULAN-BULAN HARAM</a:t>
            </a:r>
            <a:endParaRPr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Google Shape;141;p2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2" name="Google Shape;142;p2"/>
          <p:cNvCxnSpPr/>
          <p:nvPr/>
        </p:nvCxnSpPr>
        <p:spPr>
          <a:xfrm>
            <a:off x="5250180" y="1267730"/>
            <a:ext cx="0" cy="64008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3" name="Google Shape;143;p2"/>
          <p:cNvCxnSpPr/>
          <p:nvPr/>
        </p:nvCxnSpPr>
        <p:spPr>
          <a:xfrm>
            <a:off x="6941820" y="1267730"/>
            <a:ext cx="0" cy="64008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" name="Google Shape;144;p2"/>
          <p:cNvCxnSpPr/>
          <p:nvPr/>
        </p:nvCxnSpPr>
        <p:spPr>
          <a:xfrm>
            <a:off x="5250180" y="1913025"/>
            <a:ext cx="1691640" cy="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5" name="Google Shape;145;p2"/>
          <p:cNvSpPr txBox="1">
            <a:spLocks noGrp="1"/>
          </p:cNvSpPr>
          <p:nvPr>
            <p:ph type="subTitle" idx="1"/>
          </p:nvPr>
        </p:nvSpPr>
        <p:spPr>
          <a:xfrm>
            <a:off x="5109246" y="1360804"/>
            <a:ext cx="2021054" cy="54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MY" dirty="0"/>
              <a:t>KULIAH </a:t>
            </a:r>
            <a:endParaRPr dirty="0"/>
          </a:p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MY" sz="1800" dirty="0"/>
              <a:t>KHAS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069352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body" idx="1"/>
          </p:nvPr>
        </p:nvSpPr>
        <p:spPr>
          <a:xfrm>
            <a:off x="474785" y="422031"/>
            <a:ext cx="11025553" cy="598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‎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‎﴿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إِنَّ عِدَّةَ الشُّهُورِ عِندَ اللَّهِ اثْنَا عَشَرَ شَهْرًا فِي كِتَابِ اللَّهِ يَوْمَ خَلَقَ السَّمَاوَاتِ وَالْأَرْضَ مِنْهَا</a:t>
            </a:r>
            <a:endParaRPr lang="en-MY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أَرْبَعَةٌ حُرُمٌ ذَٰلِكَ الدِّينُ الْقَيِّمُ 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فَلَا تَظْلِمُوا فِيهِنَّ أَنفُسَكُمْ </a:t>
            </a: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وَقَاتِلُوا الْمُشْرِكِينَ كَافَّةً كَمَا يُقَاتِلُونَكُمْ كَافَّةً وَاعْلَمُوا أَنَّ اللَّهَ مَعَ الْمُتَّقِينَ﴾</a:t>
            </a:r>
            <a:endParaRPr lang="en-MY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Sesungguhnya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bilangan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pada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sisi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Allah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adalah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dua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belas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dalam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ketetapan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Allah di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waktu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Dia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menciptakan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langit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dan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bumi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di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antaranya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empat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haram.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Itulah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(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ketetapan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) agama yang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lurus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maka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janganlah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kamu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menganiaya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diri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kamu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dalam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yang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empat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itu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dan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perangilah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kaum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musyrikin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itu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semuanya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sebagaimana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mereka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pun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memerangi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kamu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semuanya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dan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ketahuilah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bahwasanya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Allah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beserta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orang-orang yang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bertakwa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.” (QS. At-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Taubah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: 36)</a:t>
            </a:r>
          </a:p>
        </p:txBody>
      </p:sp>
    </p:spTree>
    <p:extLst>
      <p:ext uri="{BB962C8B-B14F-4D97-AF65-F5344CB8AC3E}">
        <p14:creationId xmlns:p14="http://schemas.microsoft.com/office/powerpoint/2010/main" val="351828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" descr="flower illustrati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74"/>
            <a:ext cx="121919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Avenir"/>
              <a:buNone/>
            </a:pPr>
            <a:r>
              <a:rPr lang="en-MY" sz="1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MUHARRAM</a:t>
            </a:r>
            <a:endParaRPr sz="1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Google Shape;141;p2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2" name="Google Shape;142;p2"/>
          <p:cNvCxnSpPr/>
          <p:nvPr/>
        </p:nvCxnSpPr>
        <p:spPr>
          <a:xfrm>
            <a:off x="5250180" y="1267730"/>
            <a:ext cx="0" cy="64008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3" name="Google Shape;143;p2"/>
          <p:cNvCxnSpPr/>
          <p:nvPr/>
        </p:nvCxnSpPr>
        <p:spPr>
          <a:xfrm>
            <a:off x="6941820" y="1267730"/>
            <a:ext cx="0" cy="64008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" name="Google Shape;144;p2"/>
          <p:cNvCxnSpPr/>
          <p:nvPr/>
        </p:nvCxnSpPr>
        <p:spPr>
          <a:xfrm>
            <a:off x="5250180" y="1913025"/>
            <a:ext cx="1691640" cy="0"/>
          </a:xfrm>
          <a:prstGeom prst="straightConnector1">
            <a:avLst/>
          </a:prstGeom>
          <a:solidFill>
            <a:srgbClr val="262626"/>
          </a:soli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5" name="Google Shape;145;p2"/>
          <p:cNvSpPr txBox="1">
            <a:spLocks noGrp="1"/>
          </p:cNvSpPr>
          <p:nvPr>
            <p:ph type="subTitle" idx="1"/>
          </p:nvPr>
        </p:nvSpPr>
        <p:spPr>
          <a:xfrm>
            <a:off x="5109246" y="1360804"/>
            <a:ext cx="2021054" cy="54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MY" dirty="0"/>
              <a:t>KULIAH </a:t>
            </a:r>
            <a:endParaRPr dirty="0"/>
          </a:p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MY" sz="1800" dirty="0"/>
              <a:t>KHAS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0660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body" idx="1"/>
          </p:nvPr>
        </p:nvSpPr>
        <p:spPr>
          <a:xfrm>
            <a:off x="474785" y="422031"/>
            <a:ext cx="11025553" cy="5987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lnSpc>
                <a:spcPct val="150000"/>
              </a:lnSpc>
              <a:spcBef>
                <a:spcPts val="0"/>
              </a:spcBef>
              <a:buSzPts val="1500"/>
            </a:pPr>
            <a:r>
              <a:rPr lang="ar-S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‎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‎Di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antara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empat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haram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terdapat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Muharram,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yang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spesial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Tidak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hanya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Islam,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banyak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aliran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dan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bahkan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agama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selain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Islam yang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mengagungkan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Muharram.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SzPts val="1500"/>
            </a:pP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Orang-orang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Yahudi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mengagungkan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Muharram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dengan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berpuasa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orang-orang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musyrikin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Arab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dahulu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juga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berpuasa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di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Muharram Hari </a:t>
            </a:r>
            <a:r>
              <a:rPr lang="en-MY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Asyura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orang-orang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Syi’ah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rafidhah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juga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mengagungkan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Muharram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dengan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mengadakan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hari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peringatan</a:t>
            </a:r>
            <a:r>
              <a:rPr lang="en-MY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kematian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Husain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radhiallahu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anhu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yang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disebut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dengan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hari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Karbala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orang-orang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Nawashib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(</a:t>
            </a:r>
            <a:r>
              <a:rPr lang="en-MY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benci</a:t>
            </a:r>
            <a:r>
              <a:rPr lang="en-MY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terhadap</a:t>
            </a:r>
            <a:r>
              <a:rPr lang="en-MY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al-</a:t>
            </a:r>
            <a:r>
              <a:rPr lang="en-MY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bayt</a:t>
            </a:r>
            <a:r>
              <a:rPr lang="en-MY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) </a:t>
            </a:r>
            <a:r>
              <a:rPr lang="en-MY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merayakan</a:t>
            </a:r>
            <a:r>
              <a:rPr lang="en-MY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10 Muharram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dengan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bersenang-senang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dan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bahkan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orang-orang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Kejawen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(</a:t>
            </a:r>
            <a:r>
              <a:rPr lang="en-MY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Asli</a:t>
            </a:r>
            <a:r>
              <a:rPr lang="en-MY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) </a:t>
            </a:r>
            <a:r>
              <a:rPr lang="en-MY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juga</a:t>
            </a:r>
            <a:r>
              <a:rPr lang="en-MY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mengagungkan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bulan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Muharram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dengan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melakukan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perayaan</a:t>
            </a:r>
            <a:r>
              <a:rPr lang="en-MY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dan ritual </a:t>
            </a:r>
            <a:r>
              <a:rPr lang="en-MY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tertentu</a:t>
            </a:r>
            <a:r>
              <a:rPr lang="en-MY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0699778"/>
      </p:ext>
    </p:extLst>
  </p:cSld>
  <p:clrMapOvr>
    <a:masterClrMapping/>
  </p:clrMapOvr>
</p:sld>
</file>

<file path=ppt/theme/theme1.xml><?xml version="1.0" encoding="utf-8"?>
<a:theme xmlns:a="http://schemas.openxmlformats.org/drawingml/2006/main" name="SavonVTI">
  <a:themeElements>
    <a:clrScheme name="Custom 46">
      <a:dk1>
        <a:srgbClr val="000000"/>
      </a:dk1>
      <a:lt1>
        <a:srgbClr val="FFFFFF"/>
      </a:lt1>
      <a:dk2>
        <a:srgbClr val="121316"/>
      </a:dk2>
      <a:lt2>
        <a:srgbClr val="FEFCF7"/>
      </a:lt2>
      <a:accent1>
        <a:srgbClr val="8394A4"/>
      </a:accent1>
      <a:accent2>
        <a:srgbClr val="65739F"/>
      </a:accent2>
      <a:accent3>
        <a:srgbClr val="B2AC8A"/>
      </a:accent3>
      <a:accent4>
        <a:srgbClr val="879BB3"/>
      </a:accent4>
      <a:accent5>
        <a:srgbClr val="D7B579"/>
      </a:accent5>
      <a:accent6>
        <a:srgbClr val="8A9B89"/>
      </a:accent6>
      <a:hlink>
        <a:srgbClr val="85C4D2"/>
      </a:hlink>
      <a:folHlink>
        <a:srgbClr val="8E8C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vonVTI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1194</Words>
  <Application>Microsoft Office PowerPoint</Application>
  <PresentationFormat>Widescreen</PresentationFormat>
  <Paragraphs>59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Avenir</vt:lpstr>
      <vt:lpstr>Calibri</vt:lpstr>
      <vt:lpstr>Garamond</vt:lpstr>
      <vt:lpstr>SavonVTI</vt:lpstr>
      <vt:lpstr>SavonVTI</vt:lpstr>
      <vt:lpstr>MEMAHAMI KELEBIHAN DAN SEJARAH AWAL MUHARRAM  02 MUHARRAM 1445H / 20 JULAI 2023M   HOSPITAL PENGAJAR UNIVERSITI PUTRA MALAYSIA</vt:lpstr>
      <vt:lpstr>ADA APA DENGAN MUHARRAM?</vt:lpstr>
      <vt:lpstr>PowerPoint Presentation</vt:lpstr>
      <vt:lpstr>PowerPoint Presentation</vt:lpstr>
      <vt:lpstr>PowerPoint Presentation</vt:lpstr>
      <vt:lpstr>KEISTIMEWAAN BULAN-BULAN HARAM</vt:lpstr>
      <vt:lpstr>PowerPoint Presentation</vt:lpstr>
      <vt:lpstr>MUHARRAM</vt:lpstr>
      <vt:lpstr>PowerPoint Presentation</vt:lpstr>
      <vt:lpstr>PowerPoint Presentation</vt:lpstr>
      <vt:lpstr>ANJURAN BERPUASA DI BULAN MUHARRAM</vt:lpstr>
      <vt:lpstr>PowerPoint Presentation</vt:lpstr>
      <vt:lpstr>PowerPoint Presentation</vt:lpstr>
      <vt:lpstr>PowerPoint Presentation</vt:lpstr>
      <vt:lpstr>SEJARAH PUASA ASYURA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RAHSIA DISEBALIK PERISTIWA ISRA' DAN MI'RAJ 02 SYA’BAN 1444H / 23 FEBRUARI 2023M    HOSPITAL PENGAJAR UNIVERSITI PUTRA MALAYSIA</dc:title>
  <dc:creator>Ahmad Salahuddin</dc:creator>
  <cp:lastModifiedBy>Asus</cp:lastModifiedBy>
  <cp:revision>77</cp:revision>
  <dcterms:created xsi:type="dcterms:W3CDTF">2020-12-10T03:39:39Z</dcterms:created>
  <dcterms:modified xsi:type="dcterms:W3CDTF">2023-07-20T02:42:22Z</dcterms:modified>
</cp:coreProperties>
</file>