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7010400" cy="9296400"/>
  <p:embeddedFontLst>
    <p:embeddedFont>
      <p:font typeface="Poppins"/>
      <p:regular r:id="rId27"/>
      <p:bold r:id="rId28"/>
      <p:italic r:id="rId29"/>
      <p:boldItalic r:id="rId30"/>
    </p:embeddedFont>
    <p:embeddedFont>
      <p:font typeface="Tahoma"/>
      <p:regular r:id="rId31"/>
      <p:bold r:id="rId32"/>
    </p:embeddedFont>
    <p:embeddedFont>
      <p:font typeface="Arial Black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ihc8Zq0ZfioOwJKXex0SStGc91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8CED24A-2C6E-4C01-8369-DA897A54AB5F}">
  <a:tblStyle styleId="{38CED24A-2C6E-4C01-8369-DA897A54AB5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dk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dk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2E8490D3-8FBC-444D-B0DF-CC5FB041B6B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E498F3A1-518A-497A-9E10-0A323DCC3FCC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Tahoma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5.xml"/><Relationship Id="rId33" Type="http://schemas.openxmlformats.org/officeDocument/2006/relationships/font" Target="fonts/ArialBlack-regular.fntdata"/><Relationship Id="rId10" Type="http://schemas.openxmlformats.org/officeDocument/2006/relationships/slide" Target="slides/slide4.xml"/><Relationship Id="rId32" Type="http://schemas.openxmlformats.org/officeDocument/2006/relationships/font" Target="fonts/Tahoma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23.png"/><Relationship Id="rId5" Type="http://schemas.openxmlformats.org/officeDocument/2006/relationships/image" Target="../media/image7.png"/><Relationship Id="rId6" Type="http://schemas.openxmlformats.org/officeDocument/2006/relationships/image" Target="../media/image25.png"/><Relationship Id="rId7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19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slidemodel.com/account/plans/?utm_source=free&amp;utm_medium=button&amp;utm_campaign=freetemplate" TargetMode="External"/><Relationship Id="rId4" Type="http://schemas.openxmlformats.org/officeDocument/2006/relationships/hyperlink" Target="http://slidemodel.com/account/plans/?utm_source=free&amp;utm_medium=button&amp;utm_campaign=freetemplate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32.png"/><Relationship Id="rId5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4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1.png"/><Relationship Id="rId5" Type="http://schemas.openxmlformats.org/officeDocument/2006/relationships/image" Target="../media/image31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0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0" y="3910803"/>
            <a:ext cx="12193057" cy="27823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ct val="100000"/>
              <a:buFont typeface="Poppins"/>
              <a:buNone/>
            </a:pPr>
            <a:r>
              <a:rPr b="1" i="0" lang="en-US" sz="3700" u="none" cap="none" strike="noStrike">
                <a:solidFill>
                  <a:srgbClr val="7F6000"/>
                </a:solidFill>
                <a:latin typeface="Poppins"/>
                <a:ea typeface="Poppins"/>
                <a:cs typeface="Poppins"/>
                <a:sym typeface="Poppins"/>
              </a:rPr>
              <a:t>PENGURUSAN RISIKO OPERASI UPM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BENGKEL PENGURUSAN RISIKO OPERASI HOSPITAL SULTAN ABDUL AZIZ SHAH, UPM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ct val="100000"/>
              <a:buFont typeface="Poppins"/>
              <a:buNone/>
            </a:pPr>
            <a:r>
              <a:rPr b="1" i="0" lang="en-US" sz="1600" u="none" cap="none" strike="noStrike">
                <a:solidFill>
                  <a:srgbClr val="757070"/>
                </a:solidFill>
                <a:latin typeface="Poppins"/>
                <a:ea typeface="Poppins"/>
                <a:cs typeface="Poppins"/>
                <a:sym typeface="Poppins"/>
              </a:rPr>
              <a:t>25 MEI 2023  </a:t>
            </a:r>
            <a:r>
              <a:rPr b="1" i="0" lang="en-US" sz="1600" u="none" cap="none" strike="noStrike">
                <a:solidFill>
                  <a:srgbClr val="F4B08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b="1" i="0" lang="en-US" sz="1600" u="none" cap="none" strike="noStrike">
                <a:solidFill>
                  <a:srgbClr val="757070"/>
                </a:solidFill>
                <a:latin typeface="Poppins"/>
                <a:ea typeface="Poppins"/>
                <a:cs typeface="Poppins"/>
                <a:sym typeface="Poppins"/>
              </a:rPr>
              <a:t>  8.30 PAGI  </a:t>
            </a:r>
            <a:r>
              <a:rPr b="1" i="0" lang="en-US" sz="1600" u="none" cap="none" strike="noStrike">
                <a:solidFill>
                  <a:srgbClr val="F4B081"/>
                </a:solidFill>
                <a:latin typeface="Poppins"/>
                <a:ea typeface="Poppins"/>
                <a:cs typeface="Poppins"/>
                <a:sym typeface="Poppins"/>
              </a:rPr>
              <a:t>I  </a:t>
            </a:r>
            <a:r>
              <a:rPr b="1" i="0" lang="en-US" sz="1600" u="none" cap="none" strike="noStrike">
                <a:solidFill>
                  <a:srgbClr val="757070"/>
                </a:solidFill>
                <a:latin typeface="Poppins"/>
                <a:ea typeface="Poppins"/>
                <a:cs typeface="Poppins"/>
                <a:sym typeface="Poppins"/>
              </a:rPr>
              <a:t>MINI THEATER, HSAAS</a:t>
            </a:r>
            <a:endParaRPr b="0" i="0" sz="1600" u="none" cap="none" strike="noStrike">
              <a:solidFill>
                <a:srgbClr val="7570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/>
          <p:nvPr/>
        </p:nvSpPr>
        <p:spPr>
          <a:xfrm>
            <a:off x="1" y="-7554"/>
            <a:ext cx="1219199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PENGURUSAN RISIKO OPERASI UPM</a:t>
            </a:r>
            <a:endParaRPr b="1" i="0" sz="2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4">
            <a:alphaModFix/>
          </a:blip>
          <a:srcRect b="0" l="0" r="3679" t="8427"/>
          <a:stretch/>
        </p:blipFill>
        <p:spPr>
          <a:xfrm>
            <a:off x="352956" y="586560"/>
            <a:ext cx="4454434" cy="238317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0" name="Google Shape;200;p10"/>
          <p:cNvSpPr/>
          <p:nvPr/>
        </p:nvSpPr>
        <p:spPr>
          <a:xfrm>
            <a:off x="5735659" y="586560"/>
            <a:ext cx="27488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PENGENALPASTIAN ISU DAN RISIKO SERTA PENILAIAN AWAL RISIKO</a:t>
            </a:r>
            <a:endParaRPr/>
          </a:p>
        </p:txBody>
      </p:sp>
      <p:cxnSp>
        <p:nvCxnSpPr>
          <p:cNvPr id="201" name="Google Shape;201;p10"/>
          <p:cNvCxnSpPr/>
          <p:nvPr/>
        </p:nvCxnSpPr>
        <p:spPr>
          <a:xfrm rot="5400000">
            <a:off x="4535659" y="1334758"/>
            <a:ext cx="1584000" cy="816000"/>
          </a:xfrm>
          <a:prstGeom prst="bentConnector3">
            <a:avLst>
              <a:gd fmla="val 0" name="adj1"/>
            </a:avLst>
          </a:prstGeom>
          <a:noFill/>
          <a:ln cap="flat" cmpd="sng" w="57150">
            <a:solidFill>
              <a:srgbClr val="D67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02" name="Google Shape;202;p10"/>
          <p:cNvPicPr preferRelativeResize="0"/>
          <p:nvPr/>
        </p:nvPicPr>
        <p:blipFill rotWithShape="1">
          <a:blip r:embed="rId5">
            <a:alphaModFix/>
          </a:blip>
          <a:srcRect b="0" l="1644" r="1834" t="19111"/>
          <a:stretch/>
        </p:blipFill>
        <p:spPr>
          <a:xfrm>
            <a:off x="294147" y="3333933"/>
            <a:ext cx="4513243" cy="212752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3" name="Google Shape;203;p10"/>
          <p:cNvSpPr/>
          <p:nvPr/>
        </p:nvSpPr>
        <p:spPr>
          <a:xfrm>
            <a:off x="5689003" y="3196368"/>
            <a:ext cx="225994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PENILAIAN RISIKO PERTENGAHAN TAHUN PERTAMA (HY1)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10"/>
          <p:cNvCxnSpPr/>
          <p:nvPr/>
        </p:nvCxnSpPr>
        <p:spPr>
          <a:xfrm rot="5400000">
            <a:off x="4489003" y="4053935"/>
            <a:ext cx="1584000" cy="816000"/>
          </a:xfrm>
          <a:prstGeom prst="bentConnector3">
            <a:avLst>
              <a:gd fmla="val 0" name="adj1"/>
            </a:avLst>
          </a:prstGeom>
          <a:noFill/>
          <a:ln cap="flat" cmpd="sng" w="57150">
            <a:solidFill>
              <a:srgbClr val="D67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05" name="Google Shape;205;p10"/>
          <p:cNvPicPr preferRelativeResize="0"/>
          <p:nvPr/>
        </p:nvPicPr>
        <p:blipFill rotWithShape="1">
          <a:blip r:embed="rId6">
            <a:alphaModFix/>
          </a:blip>
          <a:srcRect b="19494" l="2333" r="15667" t="21608"/>
          <a:stretch/>
        </p:blipFill>
        <p:spPr>
          <a:xfrm>
            <a:off x="8113475" y="1965316"/>
            <a:ext cx="3723039" cy="150417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06" name="Google Shape;206;p10"/>
          <p:cNvPicPr preferRelativeResize="0"/>
          <p:nvPr/>
        </p:nvPicPr>
        <p:blipFill rotWithShape="1">
          <a:blip r:embed="rId7">
            <a:alphaModFix/>
          </a:blip>
          <a:srcRect b="13475" l="3333" r="16500" t="40444"/>
          <a:stretch/>
        </p:blipFill>
        <p:spPr>
          <a:xfrm>
            <a:off x="7948943" y="3742611"/>
            <a:ext cx="4052105" cy="131017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7" name="Google Shape;20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362" y="420361"/>
            <a:ext cx="1924561" cy="122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/>
          <p:nvPr/>
        </p:nvSpPr>
        <p:spPr>
          <a:xfrm>
            <a:off x="3963492" y="427589"/>
            <a:ext cx="45004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540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Mengenal pasti Risiko</a:t>
            </a:r>
            <a:endParaRPr/>
          </a:p>
        </p:txBody>
      </p:sp>
      <p:sp>
        <p:nvSpPr>
          <p:cNvPr id="214" name="Google Shape;214;p11"/>
          <p:cNvSpPr txBox="1"/>
          <p:nvPr/>
        </p:nvSpPr>
        <p:spPr>
          <a:xfrm>
            <a:off x="1" y="-7554"/>
            <a:ext cx="1219199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PENGURUSAN RISIKO OPERASI UPM</a:t>
            </a:r>
            <a:endParaRPr b="1" i="0" sz="2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15" name="Google Shape;215;p11"/>
          <p:cNvGraphicFramePr/>
          <p:nvPr/>
        </p:nvGraphicFramePr>
        <p:xfrm>
          <a:off x="2236206" y="10377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{38CED24A-2C6E-4C01-8369-DA897A54AB5F}</a:tableStyleId>
              </a:tblPr>
              <a:tblGrid>
                <a:gridCol w="3287150"/>
                <a:gridCol w="3287150"/>
                <a:gridCol w="3287150"/>
              </a:tblGrid>
              <a:tr h="385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ISU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RISIKO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KAWALAN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269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Pernyataan isu operasi di PTJ:</a:t>
                      </a:r>
                      <a:endParaRPr/>
                    </a:p>
                    <a:p>
                      <a:pPr indent="-214312" lvl="0" marL="5334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Relevan dengan matlamat &amp; arah tuju PTJ</a:t>
                      </a:r>
                      <a:endParaRPr/>
                    </a:p>
                    <a:p>
                      <a:pPr indent="-214312" lvl="0" marL="5334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Memberi kesan kepada pencapaian keputusan Sistem Pengurusan Kualiti yang hendak dicapai</a:t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Pernah berlaku: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Mudah dikenalpasti dan sering menjadi rujukan.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Tindakan pembetulan</a:t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  <a:p>
                      <a:pPr indent="-1714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Belum pernah berlaku</a:t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Mempunyai potensi untuk berlaku pada masa hadapan.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Tindakan pencegahan</a:t>
                      </a:r>
                      <a:endParaRPr b="0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Nyatakan kawalan yang telah/sedang dilaksanakan atau dokumen yang ada menjadi rujukan.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t/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Sekiranya tiada kawalan sedia ada, nyatakan ‘Tiada’ pada ruangan tersebut.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16" name="Google Shape;216;p11"/>
          <p:cNvSpPr/>
          <p:nvPr/>
        </p:nvSpPr>
        <p:spPr>
          <a:xfrm>
            <a:off x="1438603" y="4401206"/>
            <a:ext cx="2715521" cy="738664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Pernyataan Isu</a:t>
            </a:r>
            <a:endParaRPr b="0" i="0" sz="1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 pengajian tidak dikemaskini mengikut tempoh yang ditetapkan iaitu setiap 5 tahun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4262315" y="4353308"/>
            <a:ext cx="3019922" cy="786735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Pernyataan Risiko</a:t>
            </a:r>
            <a:endParaRPr b="0" i="0" sz="1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 yang ditawar tidak relevan dengan perkembangan teknologi dan industri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8" name="Google Shape;218;p11"/>
          <p:cNvGrpSpPr/>
          <p:nvPr/>
        </p:nvGrpSpPr>
        <p:grpSpPr>
          <a:xfrm>
            <a:off x="565892" y="4665882"/>
            <a:ext cx="817677" cy="340798"/>
            <a:chOff x="3443591" y="1005398"/>
            <a:chExt cx="2826747" cy="652812"/>
          </a:xfrm>
        </p:grpSpPr>
        <p:sp>
          <p:nvSpPr>
            <p:cNvPr id="219" name="Google Shape;219;p11"/>
            <p:cNvSpPr/>
            <p:nvPr/>
          </p:nvSpPr>
          <p:spPr>
            <a:xfrm>
              <a:off x="3443591" y="1005398"/>
              <a:ext cx="2826747" cy="652812"/>
            </a:xfrm>
            <a:prstGeom prst="rect">
              <a:avLst/>
            </a:prstGeom>
            <a:solidFill>
              <a:srgbClr val="BBD6EE"/>
            </a:solidFill>
            <a:ln cap="flat" cmpd="sng" w="12700">
              <a:solidFill>
                <a:srgbClr val="BBD6E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1"/>
            <p:cNvSpPr txBox="1"/>
            <p:nvPr/>
          </p:nvSpPr>
          <p:spPr>
            <a:xfrm>
              <a:off x="3570230" y="1059684"/>
              <a:ext cx="2550860" cy="501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00" u="sng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CONTOH:</a:t>
              </a:r>
              <a:endParaRPr b="1" i="0" sz="1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11"/>
          <p:cNvSpPr/>
          <p:nvPr/>
        </p:nvSpPr>
        <p:spPr>
          <a:xfrm>
            <a:off x="1438603" y="5190896"/>
            <a:ext cx="2715521" cy="738664"/>
          </a:xfrm>
          <a:prstGeom prst="rect">
            <a:avLst/>
          </a:prstGeom>
          <a:solidFill>
            <a:srgbClr val="FEDDDA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Pernyataan Isu</a:t>
            </a:r>
            <a:endParaRPr b="0" i="0" sz="1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Penyimpanan bahan kimia tidak mengikut peraturan/panduan yang ditetapkan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4262316" y="5190897"/>
            <a:ext cx="3019923" cy="738664"/>
          </a:xfrm>
          <a:prstGeom prst="rect">
            <a:avLst/>
          </a:prstGeom>
          <a:solidFill>
            <a:srgbClr val="FEDDD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Pernyataan Risiko</a:t>
            </a:r>
            <a:endParaRPr b="0" i="0" sz="1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Letupan/kebakaran di ruang/stor penyimnan bahan kimia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Google Shape;228;p12"/>
          <p:cNvGraphicFramePr/>
          <p:nvPr/>
        </p:nvGraphicFramePr>
        <p:xfrm>
          <a:off x="9173256" y="20363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{2E8490D3-8FBC-444D-B0DF-CC5FB041B6B9}</a:tableStyleId>
              </a:tblPr>
              <a:tblGrid>
                <a:gridCol w="396100"/>
                <a:gridCol w="1371600"/>
              </a:tblGrid>
              <a:tr h="27432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sng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Tahap Risiko</a:t>
                      </a:r>
                      <a:endParaRPr sz="1400"/>
                    </a:p>
                  </a:txBody>
                  <a:tcPr marT="34300" marB="34300" marR="68575" marL="68575"/>
                </a:tc>
                <a:tc hMerge="1"/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575" marL="685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ahoma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Rendah</a:t>
                      </a:r>
                      <a:endParaRPr sz="1400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575" marL="685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Sederhana</a:t>
                      </a:r>
                      <a:endParaRPr sz="1400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575" marL="6857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Tinggi</a:t>
                      </a:r>
                      <a:endParaRPr sz="1400"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  <p:pic>
        <p:nvPicPr>
          <p:cNvPr id="229" name="Google Shape;229;p12"/>
          <p:cNvPicPr preferRelativeResize="0"/>
          <p:nvPr/>
        </p:nvPicPr>
        <p:blipFill rotWithShape="1">
          <a:blip r:embed="rId4">
            <a:alphaModFix/>
          </a:blip>
          <a:srcRect b="0" l="2388" r="0" t="12735"/>
          <a:stretch/>
        </p:blipFill>
        <p:spPr>
          <a:xfrm>
            <a:off x="2353515" y="1173921"/>
            <a:ext cx="6066848" cy="251342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2"/>
          <p:cNvSpPr/>
          <p:nvPr/>
        </p:nvSpPr>
        <p:spPr>
          <a:xfrm>
            <a:off x="1511546" y="4130155"/>
            <a:ext cx="73590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Penilaian awal wajib dibuat bagi memastikan tahap risiko tersebut.</a:t>
            </a:r>
            <a:endParaRPr/>
          </a:p>
        </p:txBody>
      </p:sp>
      <p:sp>
        <p:nvSpPr>
          <p:cNvPr id="231" name="Google Shape;231;p12"/>
          <p:cNvSpPr/>
          <p:nvPr/>
        </p:nvSpPr>
        <p:spPr>
          <a:xfrm>
            <a:off x="8037647" y="1088429"/>
            <a:ext cx="37318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763" lvl="0" marL="27146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ahoma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Keterukan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</a:t>
            </a:r>
            <a:r>
              <a:rPr b="1" i="0" lang="en-US" sz="18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Kemungkinan </a:t>
            </a:r>
            <a:endParaRPr/>
          </a:p>
          <a:p>
            <a:pPr indent="-4763" lvl="0" marL="27146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ahoma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b="1" i="0" lang="en-US" sz="1800" u="sng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Tahap Risiko</a:t>
            </a:r>
            <a:endParaRPr b="0" i="0" sz="1800" u="sng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457" y="513645"/>
            <a:ext cx="2013161" cy="128276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/>
          <p:nvPr/>
        </p:nvSpPr>
        <p:spPr>
          <a:xfrm>
            <a:off x="1" y="-7554"/>
            <a:ext cx="1219199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PENGURUSAN RISIKO OPERASI UPM</a:t>
            </a:r>
            <a:endParaRPr b="1" i="0" sz="2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12"/>
          <p:cNvSpPr txBox="1"/>
          <p:nvPr/>
        </p:nvSpPr>
        <p:spPr>
          <a:xfrm>
            <a:off x="3963492" y="427589"/>
            <a:ext cx="45004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540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Menganalisis risiko</a:t>
            </a:r>
            <a:endParaRPr/>
          </a:p>
        </p:txBody>
      </p:sp>
      <p:sp>
        <p:nvSpPr>
          <p:cNvPr id="235" name="Google Shape;2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/>
          <p:nvPr/>
        </p:nvSpPr>
        <p:spPr>
          <a:xfrm>
            <a:off x="560172" y="635291"/>
            <a:ext cx="503487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‘KETERUKAN’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b="1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Tahap ‘Keterukan’ berdasarkan Skala ditetapkan</a:t>
            </a:r>
            <a:endParaRPr b="1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Keterukan </a:t>
            </a:r>
            <a: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(Severity)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Kesan tahap </a:t>
            </a:r>
            <a:r>
              <a:rPr b="1" i="0" lang="en-US" sz="135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kemudaratan</a:t>
            </a:r>
            <a:r>
              <a:rPr b="1" i="0" lang="en-US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 berlaku akibat berlakunya insiden</a:t>
            </a:r>
            <a:endParaRPr/>
          </a:p>
        </p:txBody>
      </p:sp>
      <p:sp>
        <p:nvSpPr>
          <p:cNvPr id="241" name="Google Shape;241;p13"/>
          <p:cNvSpPr/>
          <p:nvPr/>
        </p:nvSpPr>
        <p:spPr>
          <a:xfrm>
            <a:off x="6244518" y="641681"/>
            <a:ext cx="5204531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‘KEMUNGKINAN’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b="1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Tahap ‘Kemungkinan’ berdasarkan Skala ditetapkan</a:t>
            </a:r>
            <a:endParaRPr b="1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Kemungkinan </a:t>
            </a:r>
            <a: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(Likelihood)</a:t>
            </a:r>
            <a:r>
              <a:rPr b="1" i="0" lang="en-US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Insiden yang mungkin </a:t>
            </a:r>
            <a:r>
              <a:rPr b="1" i="0" lang="en-US" sz="135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berlaku pada tempoh masa </a:t>
            </a:r>
            <a:r>
              <a:rPr b="1" i="0" lang="en-US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tertentu/</a:t>
            </a:r>
            <a:r>
              <a:rPr b="1" i="0" lang="en-US" sz="135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kekerapan</a:t>
            </a:r>
            <a:r>
              <a:rPr b="1" i="0" lang="en-US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insiden</a:t>
            </a:r>
            <a:endParaRPr/>
          </a:p>
        </p:txBody>
      </p:sp>
      <p:graphicFrame>
        <p:nvGraphicFramePr>
          <p:cNvPr id="242" name="Google Shape;242;p13"/>
          <p:cNvGraphicFramePr/>
          <p:nvPr/>
        </p:nvGraphicFramePr>
        <p:xfrm>
          <a:off x="673101" y="23454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{2E8490D3-8FBC-444D-B0DF-CC5FB041B6B9}</a:tableStyleId>
              </a:tblPr>
              <a:tblGrid>
                <a:gridCol w="722875"/>
                <a:gridCol w="1050900"/>
                <a:gridCol w="3148150"/>
              </a:tblGrid>
              <a:tr h="32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Skala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Tahap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Keterangan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</a:tr>
              <a:tr h="320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Tidak Ketara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Impak yang boleh diabaikan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</a:tr>
              <a:tr h="6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Kecil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Impak yang boleh dikendalikan di peringkat Bahagian /Jabatan / Unit di PTJ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</a:tr>
              <a:tr h="467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Sederhana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Impak yang boleh dikendalikan secara normal oleh Pengurusan PTJ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</a:tr>
              <a:tr h="6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Tinggi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Impak yang menyebabkan Petunjuk Prestasi Utama (KPI) UPM terjejas teruk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</a:tr>
              <a:tr h="6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Melampau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Impak yang menyebabkan Petunjuk Prestasi Utama (KPI) UPM terjejas sangat teruk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</a:tr>
            </a:tbl>
          </a:graphicData>
        </a:graphic>
      </p:graphicFrame>
      <p:graphicFrame>
        <p:nvGraphicFramePr>
          <p:cNvPr id="243" name="Google Shape;243;p13"/>
          <p:cNvGraphicFramePr/>
          <p:nvPr/>
        </p:nvGraphicFramePr>
        <p:xfrm>
          <a:off x="6286469" y="23454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{2E8490D3-8FBC-444D-B0DF-CC5FB041B6B9}</a:tableStyleId>
              </a:tblPr>
              <a:tblGrid>
                <a:gridCol w="785575"/>
                <a:gridCol w="1074925"/>
                <a:gridCol w="3302075"/>
              </a:tblGrid>
              <a:tr h="297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Skala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Tahap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Keterangan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</a:tr>
              <a:tr h="640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Tidak Dapat Dijangka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Boleh dikatakan mustahil dan tidak pernah berlaku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</a:tr>
              <a:tr h="64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Jarang Sekali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Belum diketahui berlaku selepas beberapa tahun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</a:tr>
              <a:tr h="434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Dapat Dijangka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Mungkin berlaku pada masa akan datang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</a:tr>
              <a:tr h="64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Mungkin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Mungkin boleh berlaku dan bukannya luar biasa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</a:tr>
              <a:tr h="64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Paling Mungkin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Hazard / insiden yang paling mungkin berlaku</a:t>
                      </a:r>
                      <a:endParaRPr b="1"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9050" marB="19050" marR="28575" marL="28575" anchor="ctr"/>
                </a:tc>
              </a:tr>
            </a:tbl>
          </a:graphicData>
        </a:graphic>
      </p:graphicFrame>
      <p:sp>
        <p:nvSpPr>
          <p:cNvPr id="244" name="Google Shape;244;p13"/>
          <p:cNvSpPr txBox="1"/>
          <p:nvPr/>
        </p:nvSpPr>
        <p:spPr>
          <a:xfrm>
            <a:off x="1" y="-7554"/>
            <a:ext cx="1219199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PENGURUSAN RISIKO OPERASI UPM</a:t>
            </a:r>
            <a:endParaRPr b="1" i="0" sz="2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/>
          <p:nvPr/>
        </p:nvSpPr>
        <p:spPr>
          <a:xfrm>
            <a:off x="0" y="-7309"/>
            <a:ext cx="12192000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PENILAIAN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4">
            <a:alphaModFix/>
          </a:blip>
          <a:srcRect b="42216" l="64055" r="7167" t="30304"/>
          <a:stretch/>
        </p:blipFill>
        <p:spPr>
          <a:xfrm>
            <a:off x="993639" y="2286844"/>
            <a:ext cx="3047411" cy="163684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52" name="Google Shape;252;p14"/>
          <p:cNvSpPr/>
          <p:nvPr/>
        </p:nvSpPr>
        <p:spPr>
          <a:xfrm>
            <a:off x="1439796" y="2446594"/>
            <a:ext cx="2601253" cy="1548493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p14"/>
          <p:cNvCxnSpPr/>
          <p:nvPr/>
        </p:nvCxnSpPr>
        <p:spPr>
          <a:xfrm flipH="1">
            <a:off x="2053501" y="1457325"/>
            <a:ext cx="2975700" cy="989400"/>
          </a:xfrm>
          <a:prstGeom prst="bentConnector3">
            <a:avLst>
              <a:gd fmla="val 50002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4" name="Google Shape;254;p14"/>
          <p:cNvSpPr/>
          <p:nvPr/>
        </p:nvSpPr>
        <p:spPr>
          <a:xfrm>
            <a:off x="5193833" y="468784"/>
            <a:ext cx="6369517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Pada ruangan </a:t>
            </a:r>
            <a:r>
              <a:rPr b="1" i="0" lang="en-US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STRATEGI &amp; BUKTI TINDAKAN.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Nyatakan strategi tindakan sekiranya </a:t>
            </a:r>
            <a:r>
              <a:rPr b="1" i="0" lang="en-US" sz="135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total skor </a:t>
            </a:r>
            <a:r>
              <a:rPr b="1" i="0" lang="en-US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penilaian risiko adalah tahap Sederhana (</a:t>
            </a:r>
            <a:r>
              <a:rPr b="1" i="0" lang="en-US" sz="135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KUNING</a:t>
            </a:r>
            <a:r>
              <a:rPr b="1" i="0" lang="en-US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dan tahap Tinggi (</a:t>
            </a:r>
            <a:r>
              <a:rPr b="1" i="0" lang="en-US" sz="135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MERAH</a:t>
            </a:r>
            <a:r>
              <a:rPr b="1" i="0" lang="en-US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Tahap Rendah (HIJAU) tidak perlu strategi tindakan.</a:t>
            </a:r>
            <a:endParaRPr/>
          </a:p>
        </p:txBody>
      </p:sp>
      <p:sp>
        <p:nvSpPr>
          <p:cNvPr id="255" name="Google Shape;255;p14"/>
          <p:cNvSpPr/>
          <p:nvPr/>
        </p:nvSpPr>
        <p:spPr>
          <a:xfrm>
            <a:off x="5296831" y="2094852"/>
            <a:ext cx="5901530" cy="646331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Ruangan Strategi Tindakan bagi tahap Risiko warna KUNING dan MERAH perlu lengkap diisi.  Jika tidak, status TIDAK LENGKAP (indikator warna Merah) akan terpapar.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4"/>
          <p:cNvSpPr/>
          <p:nvPr/>
        </p:nvSpPr>
        <p:spPr>
          <a:xfrm>
            <a:off x="5193833" y="2928033"/>
            <a:ext cx="628379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Pada ruangan BUKTI SOKONGAN STRATEGI TINDAKAN &amp; KAWALAN SEDIA ADA.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ourier New"/>
              <a:buChar char="o"/>
            </a:pPr>
            <a:r>
              <a:rPr b="1" i="0" lang="en-US" sz="13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Nyatakan/</a:t>
            </a:r>
            <a:r>
              <a:rPr b="1" i="0" lang="en-US" sz="135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senaraikan bukti tindakan yang telah dinyatakan </a:t>
            </a:r>
            <a:r>
              <a:rPr b="1" i="0" lang="en-US" sz="13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pada ruangan ‘Kawalan Sedia Ada’ dan ‘Strategi Tindakan.</a:t>
            </a:r>
            <a:endParaRPr/>
          </a:p>
          <a:p>
            <a:pPr indent="-128588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None/>
            </a:pPr>
            <a:r>
              <a:t/>
            </a:r>
            <a:endParaRPr b="1" i="0" sz="135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ourier New"/>
              <a:buChar char="o"/>
            </a:pPr>
            <a:r>
              <a:rPr b="1" i="0" lang="en-US" sz="13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Bukti sokongan yang dinyatakan pada ruangan ini perlu disimpan di PTJ, sama ada rekod dalam </a:t>
            </a:r>
            <a:r>
              <a:rPr b="1" i="1" lang="en-US" sz="13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softcopy</a:t>
            </a:r>
            <a:r>
              <a:rPr b="1" i="0" lang="en-US" sz="13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atau </a:t>
            </a:r>
            <a:r>
              <a:rPr b="1" i="1" lang="en-US" sz="13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hardcopy</a:t>
            </a:r>
            <a:r>
              <a:rPr b="1" i="0" lang="en-US" sz="13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1" i="0" sz="135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5296831" y="5127231"/>
            <a:ext cx="5901530" cy="461665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Ruangan ini perlu lengkap diisi.  Jika tidak, status TIDAK LENGKAP (indikator warna Merah) akan terpapar.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3913945" y="543025"/>
            <a:ext cx="470263" cy="461665"/>
          </a:xfrm>
          <a:prstGeom prst="ellipse">
            <a:avLst/>
          </a:prstGeom>
          <a:solidFill>
            <a:srgbClr val="87071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59" name="Google Shape;25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400" y="501787"/>
            <a:ext cx="2098234" cy="133697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/>
          <p:nvPr/>
        </p:nvSpPr>
        <p:spPr>
          <a:xfrm>
            <a:off x="210399" y="2598594"/>
            <a:ext cx="2184457" cy="1413062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CDACE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Laksana kawalan sedia ada &amp; Pemantauan berterusan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6" name="Google Shape;266;p15"/>
          <p:cNvCxnSpPr>
            <a:endCxn id="265" idx="0"/>
          </p:cNvCxnSpPr>
          <p:nvPr/>
        </p:nvCxnSpPr>
        <p:spPr>
          <a:xfrm flipH="1">
            <a:off x="2394856" y="2409325"/>
            <a:ext cx="1044900" cy="895800"/>
          </a:xfrm>
          <a:prstGeom prst="bentConnector3">
            <a:avLst>
              <a:gd fmla="val 49993" name="adj1"/>
            </a:avLst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7" name="Google Shape;267;p15"/>
          <p:cNvSpPr/>
          <p:nvPr/>
        </p:nvSpPr>
        <p:spPr>
          <a:xfrm>
            <a:off x="393755" y="4863695"/>
            <a:ext cx="1632367" cy="925015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C0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 Tindakan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8" name="Google Shape;268;p15"/>
          <p:cNvCxnSpPr>
            <a:endCxn id="267" idx="0"/>
          </p:cNvCxnSpPr>
          <p:nvPr/>
        </p:nvCxnSpPr>
        <p:spPr>
          <a:xfrm flipH="1">
            <a:off x="2026122" y="4948803"/>
            <a:ext cx="1371000" cy="377400"/>
          </a:xfrm>
          <a:prstGeom prst="bentConnector3">
            <a:avLst>
              <a:gd fmla="val 50002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9" name="Google Shape;269;p15"/>
          <p:cNvCxnSpPr/>
          <p:nvPr/>
        </p:nvCxnSpPr>
        <p:spPr>
          <a:xfrm flipH="1">
            <a:off x="2026771" y="3660879"/>
            <a:ext cx="1371000" cy="1368000"/>
          </a:xfrm>
          <a:prstGeom prst="bentConnector3">
            <a:avLst>
              <a:gd fmla="val 58468" name="adj1"/>
            </a:avLst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15"/>
          <p:cNvSpPr txBox="1"/>
          <p:nvPr/>
        </p:nvSpPr>
        <p:spPr>
          <a:xfrm>
            <a:off x="1" y="-7554"/>
            <a:ext cx="1219199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PENGURUSAN RISIKO OPERASI UPM</a:t>
            </a:r>
            <a:endParaRPr b="1" i="0" sz="2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3963492" y="808753"/>
            <a:ext cx="45004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540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Menilai risiko</a:t>
            </a:r>
            <a:endParaRPr/>
          </a:p>
        </p:txBody>
      </p:sp>
      <p:graphicFrame>
        <p:nvGraphicFramePr>
          <p:cNvPr id="272" name="Google Shape;272;p15"/>
          <p:cNvGraphicFramePr/>
          <p:nvPr/>
        </p:nvGraphicFramePr>
        <p:xfrm>
          <a:off x="3439892" y="17748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{E498F3A1-518A-497A-9E10-0A323DCC3FCC}</a:tableStyleId>
              </a:tblPr>
              <a:tblGrid>
                <a:gridCol w="765525"/>
                <a:gridCol w="2091350"/>
                <a:gridCol w="52711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1-4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Risiko Rendah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Perlu diambil tindakan oleh TWP/PYB untuk menilai risiko boleh diterima atau tidak. Sekiranya tidak, laksanakan rawatan risiko dan dokumenkan. Pemantauan berterusan boleh dilaksanakan oleh TWP/PYB.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5-12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Risiko Sederhana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Perlu diambil tindakan oleh TWP/PYB untuk melaksanakan rawatan risiko dan didokumenkan. Pemantauan dan semak semula keberkesanan langkah kawalan secara terancang oleh TWP/PYB.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15-25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Risiko Tinggi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Perlu diambil respon segeraoleh TWP/PYB untuk rawatan risiko dan didokumenkan. Pemantauan dan semakan semula oleh TWP/PYB.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73" name="Google Shape;2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 txBox="1"/>
          <p:nvPr/>
        </p:nvSpPr>
        <p:spPr>
          <a:xfrm>
            <a:off x="1" y="-7309"/>
            <a:ext cx="12192000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KAWALAN RISIKO</a:t>
            </a:r>
            <a:endParaRPr/>
          </a:p>
        </p:txBody>
      </p:sp>
      <p:sp>
        <p:nvSpPr>
          <p:cNvPr id="279" name="Google Shape;279;p16"/>
          <p:cNvSpPr txBox="1"/>
          <p:nvPr/>
        </p:nvSpPr>
        <p:spPr>
          <a:xfrm>
            <a:off x="3135856" y="5242295"/>
            <a:ext cx="76106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24" lvl="0" marL="285724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Kongsi risiko dengan pihak lain (perlu dimaklumkan kepada PTJ tersebut)</a:t>
            </a:r>
            <a:endParaRPr/>
          </a:p>
          <a:p>
            <a:pPr indent="-285724" lvl="0" marL="285724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Pantau tindakan secara bersama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6"/>
          <p:cNvSpPr txBox="1"/>
          <p:nvPr/>
        </p:nvSpPr>
        <p:spPr>
          <a:xfrm>
            <a:off x="487379" y="620945"/>
            <a:ext cx="4112607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24" lvl="0" marL="285724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Terima risiko tanpa sebarang kerugian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24" lvl="0" marL="285724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Risiko yang boleh dikawal dengan efisien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(*Bagi tahap risiko Rendah)</a:t>
            </a:r>
            <a:endParaRPr/>
          </a:p>
        </p:txBody>
      </p:sp>
      <p:sp>
        <p:nvSpPr>
          <p:cNvPr id="281" name="Google Shape;281;p16"/>
          <p:cNvSpPr txBox="1"/>
          <p:nvPr/>
        </p:nvSpPr>
        <p:spPr>
          <a:xfrm>
            <a:off x="7097281" y="839753"/>
            <a:ext cx="41126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24" lvl="0" marL="285724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Ambil risiko untuk mengejar peluang</a:t>
            </a:r>
            <a:endParaRPr b="1"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7288851" y="3229118"/>
            <a:ext cx="474809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24" lvl="0" marL="285724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Rawat risiko menggunakan sumber sedia ada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24" lvl="0" marL="285724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Laksana Tindakan untuk mengawal risiko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(*Bagi tahap risiko Sederhana &amp; Tinggi)</a:t>
            </a:r>
            <a:endParaRPr/>
          </a:p>
          <a:p>
            <a:pPr indent="-285724" lvl="0" marL="285724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Tukar strategi tindakan sekiranya tahap risiko masih Sederhana atau Tinggi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4798578" y="2132110"/>
            <a:ext cx="2026445" cy="1561207"/>
          </a:xfrm>
          <a:prstGeom prst="diamond">
            <a:avLst/>
          </a:prstGeom>
          <a:solidFill>
            <a:srgbClr val="80000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Kaedah Kawalan Risiko</a:t>
            </a:r>
            <a:endParaRPr b="1" sz="2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 txBox="1"/>
          <p:nvPr/>
        </p:nvSpPr>
        <p:spPr>
          <a:xfrm>
            <a:off x="4629905" y="760590"/>
            <a:ext cx="240754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TOLAK ANSUR </a:t>
            </a:r>
            <a:r>
              <a:rPr b="1" i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(Tolerate)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 txBox="1"/>
          <p:nvPr/>
        </p:nvSpPr>
        <p:spPr>
          <a:xfrm>
            <a:off x="1830160" y="2556957"/>
            <a:ext cx="2291794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HAPUS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(Terminate)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7567314" y="2545686"/>
            <a:ext cx="1982773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RAWAT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(Treat)</a:t>
            </a:r>
            <a:endParaRPr/>
          </a:p>
        </p:txBody>
      </p:sp>
      <p:sp>
        <p:nvSpPr>
          <p:cNvPr id="287" name="Google Shape;287;p16"/>
          <p:cNvSpPr txBox="1"/>
          <p:nvPr/>
        </p:nvSpPr>
        <p:spPr>
          <a:xfrm>
            <a:off x="183749" y="3238322"/>
            <a:ext cx="46518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24" lvl="0" marL="285724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Keluarkan isu tersebut daripada senarai Pengurusan Risiko PTJ</a:t>
            </a:r>
            <a:endParaRPr/>
          </a:p>
        </p:txBody>
      </p:sp>
      <p:sp>
        <p:nvSpPr>
          <p:cNvPr id="288" name="Google Shape;288;p16"/>
          <p:cNvSpPr/>
          <p:nvPr/>
        </p:nvSpPr>
        <p:spPr>
          <a:xfrm>
            <a:off x="5546645" y="3753541"/>
            <a:ext cx="499208" cy="567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806228" y="2445310"/>
            <a:ext cx="743775" cy="81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5404565" y="1359976"/>
            <a:ext cx="743775" cy="81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079335" y="2493795"/>
            <a:ext cx="743775" cy="81083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6"/>
          <p:cNvSpPr txBox="1"/>
          <p:nvPr/>
        </p:nvSpPr>
        <p:spPr>
          <a:xfrm>
            <a:off x="4842250" y="4442070"/>
            <a:ext cx="1982773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PINDAH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(Transfer)</a:t>
            </a:r>
            <a:endParaRPr/>
          </a:p>
        </p:txBody>
      </p:sp>
      <p:sp>
        <p:nvSpPr>
          <p:cNvPr id="293" name="Google Shape;293;p16"/>
          <p:cNvSpPr/>
          <p:nvPr/>
        </p:nvSpPr>
        <p:spPr>
          <a:xfrm>
            <a:off x="183749" y="4765235"/>
            <a:ext cx="1671151" cy="482600"/>
          </a:xfrm>
          <a:prstGeom prst="rect">
            <a:avLst/>
          </a:prstGeom>
          <a:solidFill>
            <a:srgbClr val="E7E6E6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Belum nilai</a:t>
            </a:r>
            <a:endParaRPr/>
          </a:p>
        </p:txBody>
      </p:sp>
      <p:sp>
        <p:nvSpPr>
          <p:cNvPr id="294" name="Google Shape;294;p16"/>
          <p:cNvSpPr/>
          <p:nvPr/>
        </p:nvSpPr>
        <p:spPr>
          <a:xfrm>
            <a:off x="183749" y="5248590"/>
            <a:ext cx="2543022" cy="738664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Nyatakan bila penilaian akan dibuat &amp; pantau masa/tempoh penilaian</a:t>
            </a:r>
            <a:endParaRPr/>
          </a:p>
        </p:txBody>
      </p:sp>
      <p:sp>
        <p:nvSpPr>
          <p:cNvPr id="295" name="Google Shape;29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/>
          <p:nvPr/>
        </p:nvSpPr>
        <p:spPr>
          <a:xfrm>
            <a:off x="1" y="-7554"/>
            <a:ext cx="1219199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b="1"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PENGURUSAN RISIKO OPERASI UPM</a:t>
            </a:r>
            <a:endParaRPr b="1" i="0" sz="2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1" name="Google Shape;30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4847" y="510203"/>
            <a:ext cx="6871579" cy="5158274"/>
          </a:xfrm>
          <a:prstGeom prst="rect">
            <a:avLst/>
          </a:prstGeom>
          <a:noFill/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02" name="Google Shape;30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" name="Google Shape;307;p18"/>
          <p:cNvCxnSpPr/>
          <p:nvPr/>
        </p:nvCxnSpPr>
        <p:spPr>
          <a:xfrm rot="5400000">
            <a:off x="4386453" y="4115185"/>
            <a:ext cx="699000" cy="130500"/>
          </a:xfrm>
          <a:prstGeom prst="bentConnector3">
            <a:avLst>
              <a:gd fmla="val 49991" name="adj1"/>
            </a:avLst>
          </a:prstGeom>
          <a:noFill/>
          <a:ln cap="flat" cmpd="sng" w="28575">
            <a:solidFill>
              <a:srgbClr val="66006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8" name="Google Shape;308;p18"/>
          <p:cNvCxnSpPr/>
          <p:nvPr/>
        </p:nvCxnSpPr>
        <p:spPr>
          <a:xfrm rot="5400000">
            <a:off x="7809660" y="4039172"/>
            <a:ext cx="299400" cy="1377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3856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9" name="Google Shape;309;p18"/>
          <p:cNvCxnSpPr/>
          <p:nvPr/>
        </p:nvCxnSpPr>
        <p:spPr>
          <a:xfrm>
            <a:off x="8937152" y="3185388"/>
            <a:ext cx="422700" cy="1125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3856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0" name="Google Shape;310;p18"/>
          <p:cNvCxnSpPr>
            <a:endCxn id="311" idx="1"/>
          </p:cNvCxnSpPr>
          <p:nvPr/>
        </p:nvCxnSpPr>
        <p:spPr>
          <a:xfrm flipH="1" rot="10800000">
            <a:off x="8710021" y="2730050"/>
            <a:ext cx="432000" cy="147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3856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312" name="Google Shape;312;p18"/>
          <p:cNvGrpSpPr/>
          <p:nvPr/>
        </p:nvGrpSpPr>
        <p:grpSpPr>
          <a:xfrm>
            <a:off x="5478807" y="1394234"/>
            <a:ext cx="2017935" cy="1823569"/>
            <a:chOff x="4623778" y="1291284"/>
            <a:chExt cx="2363296" cy="2196171"/>
          </a:xfrm>
        </p:grpSpPr>
        <p:grpSp>
          <p:nvGrpSpPr>
            <p:cNvPr id="313" name="Google Shape;313;p18"/>
            <p:cNvGrpSpPr/>
            <p:nvPr/>
          </p:nvGrpSpPr>
          <p:grpSpPr>
            <a:xfrm>
              <a:off x="4623778" y="1291284"/>
              <a:ext cx="2363296" cy="2196171"/>
              <a:chOff x="4707103" y="3381370"/>
              <a:chExt cx="1791034" cy="2068130"/>
            </a:xfrm>
          </p:grpSpPr>
          <p:sp>
            <p:nvSpPr>
              <p:cNvPr id="314" name="Google Shape;314;p18"/>
              <p:cNvSpPr/>
              <p:nvPr/>
            </p:nvSpPr>
            <p:spPr>
              <a:xfrm>
                <a:off x="5602620" y="3381370"/>
                <a:ext cx="895517" cy="1034065"/>
              </a:xfrm>
              <a:custGeom>
                <a:rect b="b" l="l" r="r" t="t"/>
                <a:pathLst>
                  <a:path extrusionOk="0" h="821" w="711">
                    <a:moveTo>
                      <a:pt x="711" y="411"/>
                    </a:moveTo>
                    <a:lnTo>
                      <a:pt x="0" y="0"/>
                    </a:lnTo>
                    <a:lnTo>
                      <a:pt x="0" y="821"/>
                    </a:lnTo>
                    <a:lnTo>
                      <a:pt x="711" y="411"/>
                    </a:lnTo>
                    <a:close/>
                  </a:path>
                </a:pathLst>
              </a:custGeom>
              <a:solidFill>
                <a:srgbClr val="2B99B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8"/>
              <p:cNvSpPr/>
              <p:nvPr/>
            </p:nvSpPr>
            <p:spPr>
              <a:xfrm>
                <a:off x="5602620" y="3899032"/>
                <a:ext cx="895517" cy="1032805"/>
              </a:xfrm>
              <a:custGeom>
                <a:rect b="b" l="l" r="r" t="t"/>
                <a:pathLst>
                  <a:path extrusionOk="0" h="820" w="711">
                    <a:moveTo>
                      <a:pt x="0" y="410"/>
                    </a:moveTo>
                    <a:lnTo>
                      <a:pt x="711" y="820"/>
                    </a:lnTo>
                    <a:lnTo>
                      <a:pt x="711" y="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1C667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8"/>
              <p:cNvSpPr/>
              <p:nvPr/>
            </p:nvSpPr>
            <p:spPr>
              <a:xfrm>
                <a:off x="4707103" y="3381370"/>
                <a:ext cx="895517" cy="1034065"/>
              </a:xfrm>
              <a:custGeom>
                <a:rect b="b" l="l" r="r" t="t"/>
                <a:pathLst>
                  <a:path extrusionOk="0" h="821" w="711">
                    <a:moveTo>
                      <a:pt x="711" y="0"/>
                    </a:moveTo>
                    <a:lnTo>
                      <a:pt x="0" y="411"/>
                    </a:lnTo>
                    <a:lnTo>
                      <a:pt x="711" y="821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56BCD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8"/>
              <p:cNvSpPr/>
              <p:nvPr/>
            </p:nvSpPr>
            <p:spPr>
              <a:xfrm>
                <a:off x="4707103" y="3899032"/>
                <a:ext cx="895517" cy="1032805"/>
              </a:xfrm>
              <a:custGeom>
                <a:rect b="b" l="l" r="r" t="t"/>
                <a:pathLst>
                  <a:path extrusionOk="0" h="820" w="711">
                    <a:moveTo>
                      <a:pt x="0" y="0"/>
                    </a:moveTo>
                    <a:lnTo>
                      <a:pt x="0" y="820"/>
                    </a:lnTo>
                    <a:lnTo>
                      <a:pt x="711" y="4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D6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8"/>
              <p:cNvSpPr/>
              <p:nvPr/>
            </p:nvSpPr>
            <p:spPr>
              <a:xfrm>
                <a:off x="5602620" y="4415435"/>
                <a:ext cx="895517" cy="1034065"/>
              </a:xfrm>
              <a:custGeom>
                <a:rect b="b" l="l" r="r" t="t"/>
                <a:pathLst>
                  <a:path extrusionOk="0" h="821" w="711">
                    <a:moveTo>
                      <a:pt x="0" y="821"/>
                    </a:moveTo>
                    <a:lnTo>
                      <a:pt x="711" y="410"/>
                    </a:lnTo>
                    <a:lnTo>
                      <a:pt x="0" y="0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rgbClr val="2B99B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8"/>
              <p:cNvSpPr/>
              <p:nvPr/>
            </p:nvSpPr>
            <p:spPr>
              <a:xfrm>
                <a:off x="4707103" y="4415435"/>
                <a:ext cx="895517" cy="1034065"/>
              </a:xfrm>
              <a:custGeom>
                <a:rect b="b" l="l" r="r" t="t"/>
                <a:pathLst>
                  <a:path extrusionOk="0" h="821" w="711">
                    <a:moveTo>
                      <a:pt x="0" y="410"/>
                    </a:moveTo>
                    <a:lnTo>
                      <a:pt x="711" y="821"/>
                    </a:lnTo>
                    <a:lnTo>
                      <a:pt x="711" y="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56BCD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0" name="Google Shape;320;p18"/>
            <p:cNvSpPr/>
            <p:nvPr/>
          </p:nvSpPr>
          <p:spPr>
            <a:xfrm>
              <a:off x="4721182" y="1591055"/>
              <a:ext cx="2045004" cy="1433049"/>
            </a:xfrm>
            <a:prstGeom prst="ellipse">
              <a:avLst/>
            </a:prstGeom>
            <a:solidFill>
              <a:srgbClr val="DCF1F6">
                <a:alpha val="6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8"/>
            <p:cNvSpPr txBox="1"/>
            <p:nvPr/>
          </p:nvSpPr>
          <p:spPr>
            <a:xfrm>
              <a:off x="4657294" y="1836381"/>
              <a:ext cx="2169699" cy="852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ahoma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Risiko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ahoma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Operasi UPM</a:t>
              </a:r>
              <a:endParaRPr/>
            </a:p>
          </p:txBody>
        </p:sp>
      </p:grpSp>
      <p:sp>
        <p:nvSpPr>
          <p:cNvPr id="322" name="Google Shape;322;p18">
            <a:hlinkClick r:id="rId3"/>
          </p:cNvPr>
          <p:cNvSpPr/>
          <p:nvPr/>
        </p:nvSpPr>
        <p:spPr>
          <a:xfrm>
            <a:off x="9454217" y="788859"/>
            <a:ext cx="1081439" cy="411997"/>
          </a:xfrm>
          <a:prstGeom prst="roundRect">
            <a:avLst>
              <a:gd fmla="val 16667" name="adj"/>
            </a:avLst>
          </a:prstGeom>
          <a:solidFill>
            <a:srgbClr val="F794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Dalaman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8">
            <a:hlinkClick r:id="rId4"/>
          </p:cNvPr>
          <p:cNvSpPr/>
          <p:nvPr/>
        </p:nvSpPr>
        <p:spPr>
          <a:xfrm>
            <a:off x="9478345" y="1296506"/>
            <a:ext cx="1095551" cy="411997"/>
          </a:xfrm>
          <a:prstGeom prst="roundRect">
            <a:avLst>
              <a:gd fmla="val 16667" name="adj"/>
            </a:avLst>
          </a:prstGeom>
          <a:solidFill>
            <a:srgbClr val="F794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Luaran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4" name="Google Shape;324;p18"/>
          <p:cNvCxnSpPr>
            <a:stCxn id="325" idx="25"/>
            <a:endCxn id="322" idx="1"/>
          </p:cNvCxnSpPr>
          <p:nvPr/>
        </p:nvCxnSpPr>
        <p:spPr>
          <a:xfrm>
            <a:off x="8917517" y="872758"/>
            <a:ext cx="536700" cy="1221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C55A1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6" name="Google Shape;326;p18"/>
          <p:cNvCxnSpPr>
            <a:endCxn id="323" idx="1"/>
          </p:cNvCxnSpPr>
          <p:nvPr/>
        </p:nvCxnSpPr>
        <p:spPr>
          <a:xfrm>
            <a:off x="9099445" y="1456305"/>
            <a:ext cx="378900" cy="462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C55A1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327" name="Google Shape;327;p18"/>
          <p:cNvGrpSpPr/>
          <p:nvPr/>
        </p:nvGrpSpPr>
        <p:grpSpPr>
          <a:xfrm>
            <a:off x="7225672" y="535579"/>
            <a:ext cx="2012165" cy="1640781"/>
            <a:chOff x="6679785" y="-24802"/>
            <a:chExt cx="2195478" cy="1906405"/>
          </a:xfrm>
        </p:grpSpPr>
        <p:sp>
          <p:nvSpPr>
            <p:cNvPr id="325" name="Google Shape;325;p18"/>
            <p:cNvSpPr/>
            <p:nvPr/>
          </p:nvSpPr>
          <p:spPr>
            <a:xfrm rot="-852762">
              <a:off x="6833619" y="184168"/>
              <a:ext cx="1887811" cy="1488466"/>
            </a:xfrm>
            <a:custGeom>
              <a:rect b="b" l="l" r="r" t="t"/>
              <a:pathLst>
                <a:path extrusionOk="0" h="1640" w="2079">
                  <a:moveTo>
                    <a:pt x="1278" y="119"/>
                  </a:moveTo>
                  <a:lnTo>
                    <a:pt x="1208" y="123"/>
                  </a:lnTo>
                  <a:lnTo>
                    <a:pt x="1139" y="134"/>
                  </a:lnTo>
                  <a:lnTo>
                    <a:pt x="1070" y="152"/>
                  </a:lnTo>
                  <a:lnTo>
                    <a:pt x="1003" y="178"/>
                  </a:lnTo>
                  <a:lnTo>
                    <a:pt x="941" y="210"/>
                  </a:lnTo>
                  <a:lnTo>
                    <a:pt x="883" y="247"/>
                  </a:lnTo>
                  <a:lnTo>
                    <a:pt x="829" y="289"/>
                  </a:lnTo>
                  <a:lnTo>
                    <a:pt x="779" y="336"/>
                  </a:lnTo>
                  <a:lnTo>
                    <a:pt x="736" y="387"/>
                  </a:lnTo>
                  <a:lnTo>
                    <a:pt x="696" y="442"/>
                  </a:lnTo>
                  <a:lnTo>
                    <a:pt x="663" y="500"/>
                  </a:lnTo>
                  <a:lnTo>
                    <a:pt x="636" y="561"/>
                  </a:lnTo>
                  <a:lnTo>
                    <a:pt x="614" y="625"/>
                  </a:lnTo>
                  <a:lnTo>
                    <a:pt x="598" y="691"/>
                  </a:lnTo>
                  <a:lnTo>
                    <a:pt x="590" y="758"/>
                  </a:lnTo>
                  <a:lnTo>
                    <a:pt x="587" y="825"/>
                  </a:lnTo>
                  <a:lnTo>
                    <a:pt x="591" y="896"/>
                  </a:lnTo>
                  <a:lnTo>
                    <a:pt x="602" y="964"/>
                  </a:lnTo>
                  <a:lnTo>
                    <a:pt x="621" y="1033"/>
                  </a:lnTo>
                  <a:lnTo>
                    <a:pt x="647" y="1101"/>
                  </a:lnTo>
                  <a:lnTo>
                    <a:pt x="679" y="1163"/>
                  </a:lnTo>
                  <a:lnTo>
                    <a:pt x="715" y="1221"/>
                  </a:lnTo>
                  <a:lnTo>
                    <a:pt x="757" y="1275"/>
                  </a:lnTo>
                  <a:lnTo>
                    <a:pt x="804" y="1324"/>
                  </a:lnTo>
                  <a:lnTo>
                    <a:pt x="856" y="1368"/>
                  </a:lnTo>
                  <a:lnTo>
                    <a:pt x="911" y="1407"/>
                  </a:lnTo>
                  <a:lnTo>
                    <a:pt x="969" y="1440"/>
                  </a:lnTo>
                  <a:lnTo>
                    <a:pt x="1030" y="1467"/>
                  </a:lnTo>
                  <a:lnTo>
                    <a:pt x="1093" y="1489"/>
                  </a:lnTo>
                  <a:lnTo>
                    <a:pt x="1159" y="1505"/>
                  </a:lnTo>
                  <a:lnTo>
                    <a:pt x="1227" y="1513"/>
                  </a:lnTo>
                  <a:lnTo>
                    <a:pt x="1294" y="1516"/>
                  </a:lnTo>
                  <a:lnTo>
                    <a:pt x="1364" y="1512"/>
                  </a:lnTo>
                  <a:lnTo>
                    <a:pt x="1433" y="1501"/>
                  </a:lnTo>
                  <a:lnTo>
                    <a:pt x="1502" y="1482"/>
                  </a:lnTo>
                  <a:lnTo>
                    <a:pt x="1569" y="1457"/>
                  </a:lnTo>
                  <a:lnTo>
                    <a:pt x="1631" y="1424"/>
                  </a:lnTo>
                  <a:lnTo>
                    <a:pt x="1689" y="1388"/>
                  </a:lnTo>
                  <a:lnTo>
                    <a:pt x="1743" y="1346"/>
                  </a:lnTo>
                  <a:lnTo>
                    <a:pt x="1793" y="1299"/>
                  </a:lnTo>
                  <a:lnTo>
                    <a:pt x="1836" y="1248"/>
                  </a:lnTo>
                  <a:lnTo>
                    <a:pt x="1876" y="1192"/>
                  </a:lnTo>
                  <a:lnTo>
                    <a:pt x="1909" y="1134"/>
                  </a:lnTo>
                  <a:lnTo>
                    <a:pt x="1936" y="1074"/>
                  </a:lnTo>
                  <a:lnTo>
                    <a:pt x="1958" y="1010"/>
                  </a:lnTo>
                  <a:lnTo>
                    <a:pt x="1974" y="944"/>
                  </a:lnTo>
                  <a:lnTo>
                    <a:pt x="1982" y="877"/>
                  </a:lnTo>
                  <a:lnTo>
                    <a:pt x="1985" y="809"/>
                  </a:lnTo>
                  <a:lnTo>
                    <a:pt x="1981" y="739"/>
                  </a:lnTo>
                  <a:lnTo>
                    <a:pt x="1970" y="670"/>
                  </a:lnTo>
                  <a:lnTo>
                    <a:pt x="1951" y="602"/>
                  </a:lnTo>
                  <a:lnTo>
                    <a:pt x="1926" y="534"/>
                  </a:lnTo>
                  <a:lnTo>
                    <a:pt x="1893" y="472"/>
                  </a:lnTo>
                  <a:lnTo>
                    <a:pt x="1857" y="414"/>
                  </a:lnTo>
                  <a:lnTo>
                    <a:pt x="1815" y="360"/>
                  </a:lnTo>
                  <a:lnTo>
                    <a:pt x="1768" y="310"/>
                  </a:lnTo>
                  <a:lnTo>
                    <a:pt x="1716" y="267"/>
                  </a:lnTo>
                  <a:lnTo>
                    <a:pt x="1661" y="228"/>
                  </a:lnTo>
                  <a:lnTo>
                    <a:pt x="1603" y="194"/>
                  </a:lnTo>
                  <a:lnTo>
                    <a:pt x="1542" y="167"/>
                  </a:lnTo>
                  <a:lnTo>
                    <a:pt x="1479" y="146"/>
                  </a:lnTo>
                  <a:lnTo>
                    <a:pt x="1413" y="130"/>
                  </a:lnTo>
                  <a:lnTo>
                    <a:pt x="1345" y="121"/>
                  </a:lnTo>
                  <a:lnTo>
                    <a:pt x="1278" y="119"/>
                  </a:lnTo>
                  <a:close/>
                  <a:moveTo>
                    <a:pt x="1286" y="0"/>
                  </a:moveTo>
                  <a:lnTo>
                    <a:pt x="1358" y="7"/>
                  </a:lnTo>
                  <a:lnTo>
                    <a:pt x="1428" y="19"/>
                  </a:lnTo>
                  <a:lnTo>
                    <a:pt x="1496" y="36"/>
                  </a:lnTo>
                  <a:lnTo>
                    <a:pt x="1563" y="61"/>
                  </a:lnTo>
                  <a:lnTo>
                    <a:pt x="1627" y="90"/>
                  </a:lnTo>
                  <a:lnTo>
                    <a:pt x="1689" y="125"/>
                  </a:lnTo>
                  <a:lnTo>
                    <a:pt x="1747" y="165"/>
                  </a:lnTo>
                  <a:lnTo>
                    <a:pt x="1803" y="210"/>
                  </a:lnTo>
                  <a:lnTo>
                    <a:pt x="1854" y="259"/>
                  </a:lnTo>
                  <a:lnTo>
                    <a:pt x="1901" y="313"/>
                  </a:lnTo>
                  <a:lnTo>
                    <a:pt x="1943" y="372"/>
                  </a:lnTo>
                  <a:lnTo>
                    <a:pt x="1981" y="436"/>
                  </a:lnTo>
                  <a:lnTo>
                    <a:pt x="2013" y="502"/>
                  </a:lnTo>
                  <a:lnTo>
                    <a:pt x="2040" y="572"/>
                  </a:lnTo>
                  <a:lnTo>
                    <a:pt x="2059" y="645"/>
                  </a:lnTo>
                  <a:lnTo>
                    <a:pt x="2073" y="719"/>
                  </a:lnTo>
                  <a:lnTo>
                    <a:pt x="2079" y="792"/>
                  </a:lnTo>
                  <a:lnTo>
                    <a:pt x="2079" y="863"/>
                  </a:lnTo>
                  <a:lnTo>
                    <a:pt x="2074" y="935"/>
                  </a:lnTo>
                  <a:lnTo>
                    <a:pt x="2062" y="1005"/>
                  </a:lnTo>
                  <a:lnTo>
                    <a:pt x="2043" y="1074"/>
                  </a:lnTo>
                  <a:lnTo>
                    <a:pt x="2019" y="1141"/>
                  </a:lnTo>
                  <a:lnTo>
                    <a:pt x="1990" y="1204"/>
                  </a:lnTo>
                  <a:lnTo>
                    <a:pt x="1955" y="1267"/>
                  </a:lnTo>
                  <a:lnTo>
                    <a:pt x="1915" y="1324"/>
                  </a:lnTo>
                  <a:lnTo>
                    <a:pt x="1870" y="1380"/>
                  </a:lnTo>
                  <a:lnTo>
                    <a:pt x="1820" y="1431"/>
                  </a:lnTo>
                  <a:lnTo>
                    <a:pt x="1766" y="1478"/>
                  </a:lnTo>
                  <a:lnTo>
                    <a:pt x="1708" y="1520"/>
                  </a:lnTo>
                  <a:lnTo>
                    <a:pt x="1645" y="1558"/>
                  </a:lnTo>
                  <a:lnTo>
                    <a:pt x="1579" y="1590"/>
                  </a:lnTo>
                  <a:lnTo>
                    <a:pt x="1507" y="1617"/>
                  </a:lnTo>
                  <a:lnTo>
                    <a:pt x="1461" y="1629"/>
                  </a:lnTo>
                  <a:lnTo>
                    <a:pt x="1413" y="1636"/>
                  </a:lnTo>
                  <a:lnTo>
                    <a:pt x="1359" y="1640"/>
                  </a:lnTo>
                  <a:lnTo>
                    <a:pt x="1304" y="1640"/>
                  </a:lnTo>
                  <a:lnTo>
                    <a:pt x="1244" y="1637"/>
                  </a:lnTo>
                  <a:lnTo>
                    <a:pt x="1184" y="1631"/>
                  </a:lnTo>
                  <a:lnTo>
                    <a:pt x="1120" y="1623"/>
                  </a:lnTo>
                  <a:lnTo>
                    <a:pt x="1055" y="1610"/>
                  </a:lnTo>
                  <a:lnTo>
                    <a:pt x="991" y="1597"/>
                  </a:lnTo>
                  <a:lnTo>
                    <a:pt x="923" y="1581"/>
                  </a:lnTo>
                  <a:lnTo>
                    <a:pt x="856" y="1563"/>
                  </a:lnTo>
                  <a:lnTo>
                    <a:pt x="790" y="1543"/>
                  </a:lnTo>
                  <a:lnTo>
                    <a:pt x="722" y="1523"/>
                  </a:lnTo>
                  <a:lnTo>
                    <a:pt x="656" y="1501"/>
                  </a:lnTo>
                  <a:lnTo>
                    <a:pt x="591" y="1478"/>
                  </a:lnTo>
                  <a:lnTo>
                    <a:pt x="526" y="1455"/>
                  </a:lnTo>
                  <a:lnTo>
                    <a:pt x="466" y="1432"/>
                  </a:lnTo>
                  <a:lnTo>
                    <a:pt x="405" y="1409"/>
                  </a:lnTo>
                  <a:lnTo>
                    <a:pt x="348" y="1388"/>
                  </a:lnTo>
                  <a:lnTo>
                    <a:pt x="294" y="1365"/>
                  </a:lnTo>
                  <a:lnTo>
                    <a:pt x="245" y="1343"/>
                  </a:lnTo>
                  <a:lnTo>
                    <a:pt x="197" y="1324"/>
                  </a:lnTo>
                  <a:lnTo>
                    <a:pt x="154" y="1306"/>
                  </a:lnTo>
                  <a:lnTo>
                    <a:pt x="115" y="1288"/>
                  </a:lnTo>
                  <a:lnTo>
                    <a:pt x="83" y="1273"/>
                  </a:lnTo>
                  <a:lnTo>
                    <a:pt x="54" y="1260"/>
                  </a:lnTo>
                  <a:lnTo>
                    <a:pt x="31" y="1249"/>
                  </a:lnTo>
                  <a:lnTo>
                    <a:pt x="15" y="1241"/>
                  </a:lnTo>
                  <a:lnTo>
                    <a:pt x="4" y="1237"/>
                  </a:lnTo>
                  <a:lnTo>
                    <a:pt x="0" y="1235"/>
                  </a:lnTo>
                  <a:lnTo>
                    <a:pt x="3" y="1231"/>
                  </a:lnTo>
                  <a:lnTo>
                    <a:pt x="8" y="1222"/>
                  </a:lnTo>
                  <a:lnTo>
                    <a:pt x="17" y="1206"/>
                  </a:lnTo>
                  <a:lnTo>
                    <a:pt x="29" y="1183"/>
                  </a:lnTo>
                  <a:lnTo>
                    <a:pt x="45" y="1156"/>
                  </a:lnTo>
                  <a:lnTo>
                    <a:pt x="62" y="1124"/>
                  </a:lnTo>
                  <a:lnTo>
                    <a:pt x="84" y="1088"/>
                  </a:lnTo>
                  <a:lnTo>
                    <a:pt x="107" y="1048"/>
                  </a:lnTo>
                  <a:lnTo>
                    <a:pt x="134" y="1003"/>
                  </a:lnTo>
                  <a:lnTo>
                    <a:pt x="162" y="956"/>
                  </a:lnTo>
                  <a:lnTo>
                    <a:pt x="192" y="906"/>
                  </a:lnTo>
                  <a:lnTo>
                    <a:pt x="226" y="855"/>
                  </a:lnTo>
                  <a:lnTo>
                    <a:pt x="261" y="801"/>
                  </a:lnTo>
                  <a:lnTo>
                    <a:pt x="297" y="747"/>
                  </a:lnTo>
                  <a:lnTo>
                    <a:pt x="335" y="691"/>
                  </a:lnTo>
                  <a:lnTo>
                    <a:pt x="374" y="634"/>
                  </a:lnTo>
                  <a:lnTo>
                    <a:pt x="415" y="579"/>
                  </a:lnTo>
                  <a:lnTo>
                    <a:pt x="458" y="522"/>
                  </a:lnTo>
                  <a:lnTo>
                    <a:pt x="500" y="467"/>
                  </a:lnTo>
                  <a:lnTo>
                    <a:pt x="544" y="413"/>
                  </a:lnTo>
                  <a:lnTo>
                    <a:pt x="589" y="362"/>
                  </a:lnTo>
                  <a:lnTo>
                    <a:pt x="633" y="310"/>
                  </a:lnTo>
                  <a:lnTo>
                    <a:pt x="679" y="263"/>
                  </a:lnTo>
                  <a:lnTo>
                    <a:pt x="725" y="219"/>
                  </a:lnTo>
                  <a:lnTo>
                    <a:pt x="771" y="178"/>
                  </a:lnTo>
                  <a:lnTo>
                    <a:pt x="817" y="142"/>
                  </a:lnTo>
                  <a:lnTo>
                    <a:pt x="861" y="108"/>
                  </a:lnTo>
                  <a:lnTo>
                    <a:pt x="907" y="81"/>
                  </a:lnTo>
                  <a:lnTo>
                    <a:pt x="951" y="58"/>
                  </a:lnTo>
                  <a:lnTo>
                    <a:pt x="995" y="41"/>
                  </a:lnTo>
                  <a:lnTo>
                    <a:pt x="1067" y="20"/>
                  </a:lnTo>
                  <a:lnTo>
                    <a:pt x="1140" y="7"/>
                  </a:lnTo>
                  <a:lnTo>
                    <a:pt x="1213" y="0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rgbClr val="FA8D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8"/>
            <p:cNvSpPr txBox="1"/>
            <p:nvPr/>
          </p:nvSpPr>
          <p:spPr>
            <a:xfrm>
              <a:off x="7215974" y="514880"/>
              <a:ext cx="1527048" cy="607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ahoma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Pengenal pastian Isu</a:t>
              </a:r>
              <a:endParaRPr b="1" i="0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8"/>
            <p:cNvSpPr txBox="1"/>
            <p:nvPr/>
          </p:nvSpPr>
          <p:spPr>
            <a:xfrm>
              <a:off x="6908007" y="956581"/>
              <a:ext cx="704892" cy="640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Tahoma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18"/>
          <p:cNvGrpSpPr/>
          <p:nvPr/>
        </p:nvGrpSpPr>
        <p:grpSpPr>
          <a:xfrm>
            <a:off x="7371899" y="2473716"/>
            <a:ext cx="1725297" cy="1636490"/>
            <a:chOff x="6863593" y="2621542"/>
            <a:chExt cx="1907125" cy="2004083"/>
          </a:xfrm>
        </p:grpSpPr>
        <p:sp>
          <p:nvSpPr>
            <p:cNvPr id="331" name="Google Shape;331;p18"/>
            <p:cNvSpPr/>
            <p:nvPr/>
          </p:nvSpPr>
          <p:spPr>
            <a:xfrm rot="-758478">
              <a:off x="7099840" y="2764992"/>
              <a:ext cx="1501173" cy="1717182"/>
            </a:xfrm>
            <a:custGeom>
              <a:rect b="b" l="l" r="r" t="t"/>
              <a:pathLst>
                <a:path extrusionOk="0" h="1892" w="1653">
                  <a:moveTo>
                    <a:pt x="820" y="394"/>
                  </a:moveTo>
                  <a:lnTo>
                    <a:pt x="754" y="399"/>
                  </a:lnTo>
                  <a:lnTo>
                    <a:pt x="687" y="411"/>
                  </a:lnTo>
                  <a:lnTo>
                    <a:pt x="621" y="430"/>
                  </a:lnTo>
                  <a:lnTo>
                    <a:pt x="557" y="456"/>
                  </a:lnTo>
                  <a:lnTo>
                    <a:pt x="495" y="488"/>
                  </a:lnTo>
                  <a:lnTo>
                    <a:pt x="434" y="527"/>
                  </a:lnTo>
                  <a:lnTo>
                    <a:pt x="379" y="572"/>
                  </a:lnTo>
                  <a:lnTo>
                    <a:pt x="329" y="621"/>
                  </a:lnTo>
                  <a:lnTo>
                    <a:pt x="285" y="674"/>
                  </a:lnTo>
                  <a:lnTo>
                    <a:pt x="247" y="731"/>
                  </a:lnTo>
                  <a:lnTo>
                    <a:pt x="214" y="791"/>
                  </a:lnTo>
                  <a:lnTo>
                    <a:pt x="189" y="853"/>
                  </a:lnTo>
                  <a:lnTo>
                    <a:pt x="169" y="917"/>
                  </a:lnTo>
                  <a:lnTo>
                    <a:pt x="155" y="983"/>
                  </a:lnTo>
                  <a:lnTo>
                    <a:pt x="147" y="1050"/>
                  </a:lnTo>
                  <a:lnTo>
                    <a:pt x="147" y="1116"/>
                  </a:lnTo>
                  <a:lnTo>
                    <a:pt x="152" y="1184"/>
                  </a:lnTo>
                  <a:lnTo>
                    <a:pt x="165" y="1251"/>
                  </a:lnTo>
                  <a:lnTo>
                    <a:pt x="183" y="1316"/>
                  </a:lnTo>
                  <a:lnTo>
                    <a:pt x="209" y="1381"/>
                  </a:lnTo>
                  <a:lnTo>
                    <a:pt x="241" y="1443"/>
                  </a:lnTo>
                  <a:lnTo>
                    <a:pt x="279" y="1504"/>
                  </a:lnTo>
                  <a:lnTo>
                    <a:pt x="325" y="1559"/>
                  </a:lnTo>
                  <a:lnTo>
                    <a:pt x="374" y="1609"/>
                  </a:lnTo>
                  <a:lnTo>
                    <a:pt x="428" y="1653"/>
                  </a:lnTo>
                  <a:lnTo>
                    <a:pt x="484" y="1691"/>
                  </a:lnTo>
                  <a:lnTo>
                    <a:pt x="544" y="1723"/>
                  </a:lnTo>
                  <a:lnTo>
                    <a:pt x="606" y="1749"/>
                  </a:lnTo>
                  <a:lnTo>
                    <a:pt x="670" y="1769"/>
                  </a:lnTo>
                  <a:lnTo>
                    <a:pt x="737" y="1783"/>
                  </a:lnTo>
                  <a:lnTo>
                    <a:pt x="803" y="1789"/>
                  </a:lnTo>
                  <a:lnTo>
                    <a:pt x="870" y="1791"/>
                  </a:lnTo>
                  <a:lnTo>
                    <a:pt x="938" y="1785"/>
                  </a:lnTo>
                  <a:lnTo>
                    <a:pt x="1004" y="1773"/>
                  </a:lnTo>
                  <a:lnTo>
                    <a:pt x="1070" y="1754"/>
                  </a:lnTo>
                  <a:lnTo>
                    <a:pt x="1133" y="1729"/>
                  </a:lnTo>
                  <a:lnTo>
                    <a:pt x="1197" y="1696"/>
                  </a:lnTo>
                  <a:lnTo>
                    <a:pt x="1256" y="1657"/>
                  </a:lnTo>
                  <a:lnTo>
                    <a:pt x="1311" y="1613"/>
                  </a:lnTo>
                  <a:lnTo>
                    <a:pt x="1361" y="1563"/>
                  </a:lnTo>
                  <a:lnTo>
                    <a:pt x="1406" y="1510"/>
                  </a:lnTo>
                  <a:lnTo>
                    <a:pt x="1444" y="1454"/>
                  </a:lnTo>
                  <a:lnTo>
                    <a:pt x="1476" y="1394"/>
                  </a:lnTo>
                  <a:lnTo>
                    <a:pt x="1502" y="1331"/>
                  </a:lnTo>
                  <a:lnTo>
                    <a:pt x="1522" y="1268"/>
                  </a:lnTo>
                  <a:lnTo>
                    <a:pt x="1535" y="1201"/>
                  </a:lnTo>
                  <a:lnTo>
                    <a:pt x="1543" y="1135"/>
                  </a:lnTo>
                  <a:lnTo>
                    <a:pt x="1543" y="1068"/>
                  </a:lnTo>
                  <a:lnTo>
                    <a:pt x="1538" y="1000"/>
                  </a:lnTo>
                  <a:lnTo>
                    <a:pt x="1526" y="934"/>
                  </a:lnTo>
                  <a:lnTo>
                    <a:pt x="1507" y="868"/>
                  </a:lnTo>
                  <a:lnTo>
                    <a:pt x="1483" y="804"/>
                  </a:lnTo>
                  <a:lnTo>
                    <a:pt x="1450" y="742"/>
                  </a:lnTo>
                  <a:lnTo>
                    <a:pt x="1411" y="682"/>
                  </a:lnTo>
                  <a:lnTo>
                    <a:pt x="1365" y="626"/>
                  </a:lnTo>
                  <a:lnTo>
                    <a:pt x="1317" y="576"/>
                  </a:lnTo>
                  <a:lnTo>
                    <a:pt x="1263" y="532"/>
                  </a:lnTo>
                  <a:lnTo>
                    <a:pt x="1206" y="493"/>
                  </a:lnTo>
                  <a:lnTo>
                    <a:pt x="1147" y="462"/>
                  </a:lnTo>
                  <a:lnTo>
                    <a:pt x="1085" y="435"/>
                  </a:lnTo>
                  <a:lnTo>
                    <a:pt x="1020" y="416"/>
                  </a:lnTo>
                  <a:lnTo>
                    <a:pt x="955" y="402"/>
                  </a:lnTo>
                  <a:lnTo>
                    <a:pt x="888" y="395"/>
                  </a:lnTo>
                  <a:lnTo>
                    <a:pt x="820" y="394"/>
                  </a:lnTo>
                  <a:close/>
                  <a:moveTo>
                    <a:pt x="51" y="0"/>
                  </a:moveTo>
                  <a:lnTo>
                    <a:pt x="55" y="0"/>
                  </a:lnTo>
                  <a:lnTo>
                    <a:pt x="69" y="2"/>
                  </a:lnTo>
                  <a:lnTo>
                    <a:pt x="89" y="6"/>
                  </a:lnTo>
                  <a:lnTo>
                    <a:pt x="117" y="12"/>
                  </a:lnTo>
                  <a:lnTo>
                    <a:pt x="151" y="19"/>
                  </a:lnTo>
                  <a:lnTo>
                    <a:pt x="193" y="27"/>
                  </a:lnTo>
                  <a:lnTo>
                    <a:pt x="239" y="37"/>
                  </a:lnTo>
                  <a:lnTo>
                    <a:pt x="290" y="48"/>
                  </a:lnTo>
                  <a:lnTo>
                    <a:pt x="345" y="62"/>
                  </a:lnTo>
                  <a:lnTo>
                    <a:pt x="406" y="77"/>
                  </a:lnTo>
                  <a:lnTo>
                    <a:pt x="468" y="93"/>
                  </a:lnTo>
                  <a:lnTo>
                    <a:pt x="534" y="109"/>
                  </a:lnTo>
                  <a:lnTo>
                    <a:pt x="602" y="128"/>
                  </a:lnTo>
                  <a:lnTo>
                    <a:pt x="672" y="148"/>
                  </a:lnTo>
                  <a:lnTo>
                    <a:pt x="742" y="171"/>
                  </a:lnTo>
                  <a:lnTo>
                    <a:pt x="813" y="194"/>
                  </a:lnTo>
                  <a:lnTo>
                    <a:pt x="884" y="218"/>
                  </a:lnTo>
                  <a:lnTo>
                    <a:pt x="954" y="244"/>
                  </a:lnTo>
                  <a:lnTo>
                    <a:pt x="1024" y="271"/>
                  </a:lnTo>
                  <a:lnTo>
                    <a:pt x="1090" y="299"/>
                  </a:lnTo>
                  <a:lnTo>
                    <a:pt x="1155" y="329"/>
                  </a:lnTo>
                  <a:lnTo>
                    <a:pt x="1217" y="361"/>
                  </a:lnTo>
                  <a:lnTo>
                    <a:pt x="1275" y="394"/>
                  </a:lnTo>
                  <a:lnTo>
                    <a:pt x="1330" y="427"/>
                  </a:lnTo>
                  <a:lnTo>
                    <a:pt x="1379" y="462"/>
                  </a:lnTo>
                  <a:lnTo>
                    <a:pt x="1423" y="499"/>
                  </a:lnTo>
                  <a:lnTo>
                    <a:pt x="1462" y="537"/>
                  </a:lnTo>
                  <a:lnTo>
                    <a:pt x="1495" y="576"/>
                  </a:lnTo>
                  <a:lnTo>
                    <a:pt x="1537" y="639"/>
                  </a:lnTo>
                  <a:lnTo>
                    <a:pt x="1572" y="704"/>
                  </a:lnTo>
                  <a:lnTo>
                    <a:pt x="1600" y="771"/>
                  </a:lnTo>
                  <a:lnTo>
                    <a:pt x="1623" y="840"/>
                  </a:lnTo>
                  <a:lnTo>
                    <a:pt x="1639" y="910"/>
                  </a:lnTo>
                  <a:lnTo>
                    <a:pt x="1649" y="980"/>
                  </a:lnTo>
                  <a:lnTo>
                    <a:pt x="1653" y="1052"/>
                  </a:lnTo>
                  <a:lnTo>
                    <a:pt x="1650" y="1122"/>
                  </a:lnTo>
                  <a:lnTo>
                    <a:pt x="1642" y="1192"/>
                  </a:lnTo>
                  <a:lnTo>
                    <a:pt x="1628" y="1262"/>
                  </a:lnTo>
                  <a:lnTo>
                    <a:pt x="1608" y="1330"/>
                  </a:lnTo>
                  <a:lnTo>
                    <a:pt x="1582" y="1396"/>
                  </a:lnTo>
                  <a:lnTo>
                    <a:pt x="1551" y="1460"/>
                  </a:lnTo>
                  <a:lnTo>
                    <a:pt x="1515" y="1521"/>
                  </a:lnTo>
                  <a:lnTo>
                    <a:pt x="1472" y="1579"/>
                  </a:lnTo>
                  <a:lnTo>
                    <a:pt x="1423" y="1634"/>
                  </a:lnTo>
                  <a:lnTo>
                    <a:pt x="1371" y="1686"/>
                  </a:lnTo>
                  <a:lnTo>
                    <a:pt x="1311" y="1733"/>
                  </a:lnTo>
                  <a:lnTo>
                    <a:pt x="1248" y="1775"/>
                  </a:lnTo>
                  <a:lnTo>
                    <a:pt x="1183" y="1810"/>
                  </a:lnTo>
                  <a:lnTo>
                    <a:pt x="1116" y="1838"/>
                  </a:lnTo>
                  <a:lnTo>
                    <a:pt x="1047" y="1861"/>
                  </a:lnTo>
                  <a:lnTo>
                    <a:pt x="977" y="1877"/>
                  </a:lnTo>
                  <a:lnTo>
                    <a:pt x="907" y="1888"/>
                  </a:lnTo>
                  <a:lnTo>
                    <a:pt x="835" y="1892"/>
                  </a:lnTo>
                  <a:lnTo>
                    <a:pt x="765" y="1889"/>
                  </a:lnTo>
                  <a:lnTo>
                    <a:pt x="695" y="1881"/>
                  </a:lnTo>
                  <a:lnTo>
                    <a:pt x="625" y="1868"/>
                  </a:lnTo>
                  <a:lnTo>
                    <a:pt x="557" y="1847"/>
                  </a:lnTo>
                  <a:lnTo>
                    <a:pt x="491" y="1822"/>
                  </a:lnTo>
                  <a:lnTo>
                    <a:pt x="426" y="1791"/>
                  </a:lnTo>
                  <a:lnTo>
                    <a:pt x="366" y="1753"/>
                  </a:lnTo>
                  <a:lnTo>
                    <a:pt x="306" y="1711"/>
                  </a:lnTo>
                  <a:lnTo>
                    <a:pt x="252" y="1663"/>
                  </a:lnTo>
                  <a:lnTo>
                    <a:pt x="201" y="1609"/>
                  </a:lnTo>
                  <a:lnTo>
                    <a:pt x="154" y="1549"/>
                  </a:lnTo>
                  <a:lnTo>
                    <a:pt x="125" y="1508"/>
                  </a:lnTo>
                  <a:lnTo>
                    <a:pt x="103" y="1459"/>
                  </a:lnTo>
                  <a:lnTo>
                    <a:pt x="81" y="1405"/>
                  </a:lnTo>
                  <a:lnTo>
                    <a:pt x="63" y="1347"/>
                  </a:lnTo>
                  <a:lnTo>
                    <a:pt x="47" y="1285"/>
                  </a:lnTo>
                  <a:lnTo>
                    <a:pt x="35" y="1220"/>
                  </a:lnTo>
                  <a:lnTo>
                    <a:pt x="24" y="1152"/>
                  </a:lnTo>
                  <a:lnTo>
                    <a:pt x="15" y="1080"/>
                  </a:lnTo>
                  <a:lnTo>
                    <a:pt x="9" y="1007"/>
                  </a:lnTo>
                  <a:lnTo>
                    <a:pt x="4" y="934"/>
                  </a:lnTo>
                  <a:lnTo>
                    <a:pt x="1" y="859"/>
                  </a:lnTo>
                  <a:lnTo>
                    <a:pt x="0" y="785"/>
                  </a:lnTo>
                  <a:lnTo>
                    <a:pt x="0" y="709"/>
                  </a:lnTo>
                  <a:lnTo>
                    <a:pt x="1" y="636"/>
                  </a:lnTo>
                  <a:lnTo>
                    <a:pt x="4" y="563"/>
                  </a:lnTo>
                  <a:lnTo>
                    <a:pt x="7" y="493"/>
                  </a:lnTo>
                  <a:lnTo>
                    <a:pt x="11" y="425"/>
                  </a:lnTo>
                  <a:lnTo>
                    <a:pt x="15" y="360"/>
                  </a:lnTo>
                  <a:lnTo>
                    <a:pt x="19" y="299"/>
                  </a:lnTo>
                  <a:lnTo>
                    <a:pt x="24" y="242"/>
                  </a:lnTo>
                  <a:lnTo>
                    <a:pt x="30" y="190"/>
                  </a:lnTo>
                  <a:lnTo>
                    <a:pt x="34" y="143"/>
                  </a:lnTo>
                  <a:lnTo>
                    <a:pt x="39" y="101"/>
                  </a:lnTo>
                  <a:lnTo>
                    <a:pt x="43" y="66"/>
                  </a:lnTo>
                  <a:lnTo>
                    <a:pt x="46" y="37"/>
                  </a:lnTo>
                  <a:lnTo>
                    <a:pt x="49" y="17"/>
                  </a:lnTo>
                  <a:lnTo>
                    <a:pt x="50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9A44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8"/>
            <p:cNvSpPr txBox="1"/>
            <p:nvPr/>
          </p:nvSpPr>
          <p:spPr>
            <a:xfrm>
              <a:off x="7137314" y="3354044"/>
              <a:ext cx="1527049" cy="678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Tahoma"/>
                <a:buNone/>
              </a:pPr>
              <a:r>
                <a:rPr b="1" i="0" lang="en-US" sz="15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Kesan Risiko</a:t>
              </a:r>
              <a:endParaRPr b="1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8"/>
            <p:cNvSpPr txBox="1"/>
            <p:nvPr/>
          </p:nvSpPr>
          <p:spPr>
            <a:xfrm>
              <a:off x="6863593" y="2879770"/>
              <a:ext cx="704892" cy="640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Tahoma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18"/>
          <p:cNvGrpSpPr/>
          <p:nvPr/>
        </p:nvGrpSpPr>
        <p:grpSpPr>
          <a:xfrm>
            <a:off x="3642762" y="2107643"/>
            <a:ext cx="2138935" cy="1957427"/>
            <a:chOff x="2555264" y="2202808"/>
            <a:chExt cx="2364358" cy="2397109"/>
          </a:xfrm>
        </p:grpSpPr>
        <p:sp>
          <p:nvSpPr>
            <p:cNvPr id="335" name="Google Shape;335;p18"/>
            <p:cNvSpPr/>
            <p:nvPr/>
          </p:nvSpPr>
          <p:spPr>
            <a:xfrm rot="-2901306">
              <a:off x="2795353" y="2657130"/>
              <a:ext cx="1884180" cy="1488466"/>
            </a:xfrm>
            <a:custGeom>
              <a:rect b="b" l="l" r="r" t="t"/>
              <a:pathLst>
                <a:path extrusionOk="0" h="1640" w="2078">
                  <a:moveTo>
                    <a:pt x="802" y="119"/>
                  </a:moveTo>
                  <a:lnTo>
                    <a:pt x="733" y="122"/>
                  </a:lnTo>
                  <a:lnTo>
                    <a:pt x="667" y="130"/>
                  </a:lnTo>
                  <a:lnTo>
                    <a:pt x="601" y="146"/>
                  </a:lnTo>
                  <a:lnTo>
                    <a:pt x="537" y="167"/>
                  </a:lnTo>
                  <a:lnTo>
                    <a:pt x="477" y="194"/>
                  </a:lnTo>
                  <a:lnTo>
                    <a:pt x="417" y="228"/>
                  </a:lnTo>
                  <a:lnTo>
                    <a:pt x="363" y="267"/>
                  </a:lnTo>
                  <a:lnTo>
                    <a:pt x="312" y="310"/>
                  </a:lnTo>
                  <a:lnTo>
                    <a:pt x="265" y="360"/>
                  </a:lnTo>
                  <a:lnTo>
                    <a:pt x="223" y="413"/>
                  </a:lnTo>
                  <a:lnTo>
                    <a:pt x="185" y="472"/>
                  </a:lnTo>
                  <a:lnTo>
                    <a:pt x="154" y="534"/>
                  </a:lnTo>
                  <a:lnTo>
                    <a:pt x="129" y="602"/>
                  </a:lnTo>
                  <a:lnTo>
                    <a:pt x="110" y="670"/>
                  </a:lnTo>
                  <a:lnTo>
                    <a:pt x="99" y="739"/>
                  </a:lnTo>
                  <a:lnTo>
                    <a:pt x="95" y="808"/>
                  </a:lnTo>
                  <a:lnTo>
                    <a:pt x="96" y="877"/>
                  </a:lnTo>
                  <a:lnTo>
                    <a:pt x="106" y="944"/>
                  </a:lnTo>
                  <a:lnTo>
                    <a:pt x="122" y="1010"/>
                  </a:lnTo>
                  <a:lnTo>
                    <a:pt x="143" y="1074"/>
                  </a:lnTo>
                  <a:lnTo>
                    <a:pt x="170" y="1134"/>
                  </a:lnTo>
                  <a:lnTo>
                    <a:pt x="204" y="1192"/>
                  </a:lnTo>
                  <a:lnTo>
                    <a:pt x="242" y="1248"/>
                  </a:lnTo>
                  <a:lnTo>
                    <a:pt x="286" y="1299"/>
                  </a:lnTo>
                  <a:lnTo>
                    <a:pt x="335" y="1346"/>
                  </a:lnTo>
                  <a:lnTo>
                    <a:pt x="389" y="1388"/>
                  </a:lnTo>
                  <a:lnTo>
                    <a:pt x="448" y="1424"/>
                  </a:lnTo>
                  <a:lnTo>
                    <a:pt x="510" y="1457"/>
                  </a:lnTo>
                  <a:lnTo>
                    <a:pt x="578" y="1482"/>
                  </a:lnTo>
                  <a:lnTo>
                    <a:pt x="647" y="1500"/>
                  </a:lnTo>
                  <a:lnTo>
                    <a:pt x="715" y="1512"/>
                  </a:lnTo>
                  <a:lnTo>
                    <a:pt x="784" y="1516"/>
                  </a:lnTo>
                  <a:lnTo>
                    <a:pt x="853" y="1513"/>
                  </a:lnTo>
                  <a:lnTo>
                    <a:pt x="920" y="1504"/>
                  </a:lnTo>
                  <a:lnTo>
                    <a:pt x="985" y="1489"/>
                  </a:lnTo>
                  <a:lnTo>
                    <a:pt x="1050" y="1468"/>
                  </a:lnTo>
                  <a:lnTo>
                    <a:pt x="1111" y="1439"/>
                  </a:lnTo>
                  <a:lnTo>
                    <a:pt x="1169" y="1407"/>
                  </a:lnTo>
                  <a:lnTo>
                    <a:pt x="1224" y="1368"/>
                  </a:lnTo>
                  <a:lnTo>
                    <a:pt x="1275" y="1325"/>
                  </a:lnTo>
                  <a:lnTo>
                    <a:pt x="1321" y="1275"/>
                  </a:lnTo>
                  <a:lnTo>
                    <a:pt x="1364" y="1221"/>
                  </a:lnTo>
                  <a:lnTo>
                    <a:pt x="1401" y="1163"/>
                  </a:lnTo>
                  <a:lnTo>
                    <a:pt x="1433" y="1101"/>
                  </a:lnTo>
                  <a:lnTo>
                    <a:pt x="1457" y="1033"/>
                  </a:lnTo>
                  <a:lnTo>
                    <a:pt x="1476" y="965"/>
                  </a:lnTo>
                  <a:lnTo>
                    <a:pt x="1488" y="894"/>
                  </a:lnTo>
                  <a:lnTo>
                    <a:pt x="1492" y="826"/>
                  </a:lnTo>
                  <a:lnTo>
                    <a:pt x="1490" y="758"/>
                  </a:lnTo>
                  <a:lnTo>
                    <a:pt x="1480" y="691"/>
                  </a:lnTo>
                  <a:lnTo>
                    <a:pt x="1465" y="625"/>
                  </a:lnTo>
                  <a:lnTo>
                    <a:pt x="1444" y="561"/>
                  </a:lnTo>
                  <a:lnTo>
                    <a:pt x="1416" y="501"/>
                  </a:lnTo>
                  <a:lnTo>
                    <a:pt x="1383" y="441"/>
                  </a:lnTo>
                  <a:lnTo>
                    <a:pt x="1344" y="387"/>
                  </a:lnTo>
                  <a:lnTo>
                    <a:pt x="1300" y="336"/>
                  </a:lnTo>
                  <a:lnTo>
                    <a:pt x="1251" y="289"/>
                  </a:lnTo>
                  <a:lnTo>
                    <a:pt x="1197" y="247"/>
                  </a:lnTo>
                  <a:lnTo>
                    <a:pt x="1139" y="209"/>
                  </a:lnTo>
                  <a:lnTo>
                    <a:pt x="1076" y="178"/>
                  </a:lnTo>
                  <a:lnTo>
                    <a:pt x="1009" y="153"/>
                  </a:lnTo>
                  <a:lnTo>
                    <a:pt x="941" y="134"/>
                  </a:lnTo>
                  <a:lnTo>
                    <a:pt x="871" y="123"/>
                  </a:lnTo>
                  <a:lnTo>
                    <a:pt x="802" y="119"/>
                  </a:lnTo>
                  <a:close/>
                  <a:moveTo>
                    <a:pt x="794" y="0"/>
                  </a:moveTo>
                  <a:lnTo>
                    <a:pt x="865" y="0"/>
                  </a:lnTo>
                  <a:lnTo>
                    <a:pt x="938" y="7"/>
                  </a:lnTo>
                  <a:lnTo>
                    <a:pt x="1011" y="20"/>
                  </a:lnTo>
                  <a:lnTo>
                    <a:pt x="1084" y="41"/>
                  </a:lnTo>
                  <a:lnTo>
                    <a:pt x="1128" y="58"/>
                  </a:lnTo>
                  <a:lnTo>
                    <a:pt x="1173" y="81"/>
                  </a:lnTo>
                  <a:lnTo>
                    <a:pt x="1217" y="108"/>
                  </a:lnTo>
                  <a:lnTo>
                    <a:pt x="1263" y="140"/>
                  </a:lnTo>
                  <a:lnTo>
                    <a:pt x="1309" y="178"/>
                  </a:lnTo>
                  <a:lnTo>
                    <a:pt x="1355" y="219"/>
                  </a:lnTo>
                  <a:lnTo>
                    <a:pt x="1401" y="263"/>
                  </a:lnTo>
                  <a:lnTo>
                    <a:pt x="1447" y="310"/>
                  </a:lnTo>
                  <a:lnTo>
                    <a:pt x="1491" y="360"/>
                  </a:lnTo>
                  <a:lnTo>
                    <a:pt x="1536" y="413"/>
                  </a:lnTo>
                  <a:lnTo>
                    <a:pt x="1579" y="467"/>
                  </a:lnTo>
                  <a:lnTo>
                    <a:pt x="1622" y="522"/>
                  </a:lnTo>
                  <a:lnTo>
                    <a:pt x="1664" y="577"/>
                  </a:lnTo>
                  <a:lnTo>
                    <a:pt x="1706" y="634"/>
                  </a:lnTo>
                  <a:lnTo>
                    <a:pt x="1745" y="691"/>
                  </a:lnTo>
                  <a:lnTo>
                    <a:pt x="1782" y="746"/>
                  </a:lnTo>
                  <a:lnTo>
                    <a:pt x="1819" y="801"/>
                  </a:lnTo>
                  <a:lnTo>
                    <a:pt x="1854" y="855"/>
                  </a:lnTo>
                  <a:lnTo>
                    <a:pt x="1886" y="907"/>
                  </a:lnTo>
                  <a:lnTo>
                    <a:pt x="1917" y="956"/>
                  </a:lnTo>
                  <a:lnTo>
                    <a:pt x="1946" y="1004"/>
                  </a:lnTo>
                  <a:lnTo>
                    <a:pt x="1973" y="1048"/>
                  </a:lnTo>
                  <a:lnTo>
                    <a:pt x="1996" y="1087"/>
                  </a:lnTo>
                  <a:lnTo>
                    <a:pt x="2017" y="1124"/>
                  </a:lnTo>
                  <a:lnTo>
                    <a:pt x="2035" y="1156"/>
                  </a:lnTo>
                  <a:lnTo>
                    <a:pt x="2051" y="1183"/>
                  </a:lnTo>
                  <a:lnTo>
                    <a:pt x="2063" y="1205"/>
                  </a:lnTo>
                  <a:lnTo>
                    <a:pt x="2071" y="1221"/>
                  </a:lnTo>
                  <a:lnTo>
                    <a:pt x="2077" y="1232"/>
                  </a:lnTo>
                  <a:lnTo>
                    <a:pt x="2078" y="1234"/>
                  </a:lnTo>
                  <a:lnTo>
                    <a:pt x="2075" y="1237"/>
                  </a:lnTo>
                  <a:lnTo>
                    <a:pt x="2064" y="1241"/>
                  </a:lnTo>
                  <a:lnTo>
                    <a:pt x="2048" y="1249"/>
                  </a:lnTo>
                  <a:lnTo>
                    <a:pt x="2025" y="1260"/>
                  </a:lnTo>
                  <a:lnTo>
                    <a:pt x="1997" y="1273"/>
                  </a:lnTo>
                  <a:lnTo>
                    <a:pt x="1963" y="1288"/>
                  </a:lnTo>
                  <a:lnTo>
                    <a:pt x="1926" y="1306"/>
                  </a:lnTo>
                  <a:lnTo>
                    <a:pt x="1882" y="1323"/>
                  </a:lnTo>
                  <a:lnTo>
                    <a:pt x="1835" y="1343"/>
                  </a:lnTo>
                  <a:lnTo>
                    <a:pt x="1785" y="1365"/>
                  </a:lnTo>
                  <a:lnTo>
                    <a:pt x="1731" y="1387"/>
                  </a:lnTo>
                  <a:lnTo>
                    <a:pt x="1673" y="1410"/>
                  </a:lnTo>
                  <a:lnTo>
                    <a:pt x="1614" y="1433"/>
                  </a:lnTo>
                  <a:lnTo>
                    <a:pt x="1552" y="1455"/>
                  </a:lnTo>
                  <a:lnTo>
                    <a:pt x="1488" y="1478"/>
                  </a:lnTo>
                  <a:lnTo>
                    <a:pt x="1424" y="1501"/>
                  </a:lnTo>
                  <a:lnTo>
                    <a:pt x="1358" y="1523"/>
                  </a:lnTo>
                  <a:lnTo>
                    <a:pt x="1290" y="1543"/>
                  </a:lnTo>
                  <a:lnTo>
                    <a:pt x="1223" y="1563"/>
                  </a:lnTo>
                  <a:lnTo>
                    <a:pt x="1157" y="1581"/>
                  </a:lnTo>
                  <a:lnTo>
                    <a:pt x="1089" y="1597"/>
                  </a:lnTo>
                  <a:lnTo>
                    <a:pt x="1023" y="1611"/>
                  </a:lnTo>
                  <a:lnTo>
                    <a:pt x="958" y="1623"/>
                  </a:lnTo>
                  <a:lnTo>
                    <a:pt x="896" y="1631"/>
                  </a:lnTo>
                  <a:lnTo>
                    <a:pt x="834" y="1638"/>
                  </a:lnTo>
                  <a:lnTo>
                    <a:pt x="776" y="1640"/>
                  </a:lnTo>
                  <a:lnTo>
                    <a:pt x="719" y="1640"/>
                  </a:lnTo>
                  <a:lnTo>
                    <a:pt x="667" y="1636"/>
                  </a:lnTo>
                  <a:lnTo>
                    <a:pt x="617" y="1628"/>
                  </a:lnTo>
                  <a:lnTo>
                    <a:pt x="572" y="1617"/>
                  </a:lnTo>
                  <a:lnTo>
                    <a:pt x="501" y="1590"/>
                  </a:lnTo>
                  <a:lnTo>
                    <a:pt x="435" y="1558"/>
                  </a:lnTo>
                  <a:lnTo>
                    <a:pt x="371" y="1520"/>
                  </a:lnTo>
                  <a:lnTo>
                    <a:pt x="313" y="1478"/>
                  </a:lnTo>
                  <a:lnTo>
                    <a:pt x="258" y="1431"/>
                  </a:lnTo>
                  <a:lnTo>
                    <a:pt x="209" y="1380"/>
                  </a:lnTo>
                  <a:lnTo>
                    <a:pt x="164" y="1325"/>
                  </a:lnTo>
                  <a:lnTo>
                    <a:pt x="124" y="1267"/>
                  </a:lnTo>
                  <a:lnTo>
                    <a:pt x="89" y="1205"/>
                  </a:lnTo>
                  <a:lnTo>
                    <a:pt x="60" y="1141"/>
                  </a:lnTo>
                  <a:lnTo>
                    <a:pt x="37" y="1074"/>
                  </a:lnTo>
                  <a:lnTo>
                    <a:pt x="18" y="1005"/>
                  </a:lnTo>
                  <a:lnTo>
                    <a:pt x="6" y="935"/>
                  </a:lnTo>
                  <a:lnTo>
                    <a:pt x="0" y="863"/>
                  </a:lnTo>
                  <a:lnTo>
                    <a:pt x="0" y="792"/>
                  </a:lnTo>
                  <a:lnTo>
                    <a:pt x="7" y="718"/>
                  </a:lnTo>
                  <a:lnTo>
                    <a:pt x="19" y="645"/>
                  </a:lnTo>
                  <a:lnTo>
                    <a:pt x="39" y="572"/>
                  </a:lnTo>
                  <a:lnTo>
                    <a:pt x="66" y="502"/>
                  </a:lnTo>
                  <a:lnTo>
                    <a:pt x="99" y="434"/>
                  </a:lnTo>
                  <a:lnTo>
                    <a:pt x="137" y="372"/>
                  </a:lnTo>
                  <a:lnTo>
                    <a:pt x="178" y="313"/>
                  </a:lnTo>
                  <a:lnTo>
                    <a:pt x="226" y="259"/>
                  </a:lnTo>
                  <a:lnTo>
                    <a:pt x="277" y="209"/>
                  </a:lnTo>
                  <a:lnTo>
                    <a:pt x="332" y="165"/>
                  </a:lnTo>
                  <a:lnTo>
                    <a:pt x="390" y="126"/>
                  </a:lnTo>
                  <a:lnTo>
                    <a:pt x="452" y="91"/>
                  </a:lnTo>
                  <a:lnTo>
                    <a:pt x="516" y="61"/>
                  </a:lnTo>
                  <a:lnTo>
                    <a:pt x="583" y="37"/>
                  </a:lnTo>
                  <a:lnTo>
                    <a:pt x="652" y="19"/>
                  </a:lnTo>
                  <a:lnTo>
                    <a:pt x="722" y="7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A54C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8"/>
            <p:cNvSpPr txBox="1"/>
            <p:nvPr/>
          </p:nvSpPr>
          <p:spPr>
            <a:xfrm>
              <a:off x="2887548" y="3207257"/>
              <a:ext cx="1397364" cy="716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Tahoma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Penilaian Risiko</a:t>
              </a:r>
              <a:endPara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8"/>
            <p:cNvSpPr txBox="1"/>
            <p:nvPr/>
          </p:nvSpPr>
          <p:spPr>
            <a:xfrm>
              <a:off x="3995401" y="2847642"/>
              <a:ext cx="704892" cy="640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Tahoma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18"/>
          <p:cNvGrpSpPr/>
          <p:nvPr/>
        </p:nvGrpSpPr>
        <p:grpSpPr>
          <a:xfrm>
            <a:off x="3655867" y="497511"/>
            <a:ext cx="2208602" cy="1870722"/>
            <a:chOff x="2421657" y="58264"/>
            <a:chExt cx="2441365" cy="2290928"/>
          </a:xfrm>
        </p:grpSpPr>
        <p:sp>
          <p:nvSpPr>
            <p:cNvPr id="339" name="Google Shape;339;p18"/>
            <p:cNvSpPr/>
            <p:nvPr/>
          </p:nvSpPr>
          <p:spPr>
            <a:xfrm rot="-3540838">
              <a:off x="2889938" y="231687"/>
              <a:ext cx="1504804" cy="1944083"/>
            </a:xfrm>
            <a:custGeom>
              <a:rect b="b" l="l" r="r" t="t"/>
              <a:pathLst>
                <a:path extrusionOk="0" h="2143" w="1658">
                  <a:moveTo>
                    <a:pt x="828" y="93"/>
                  </a:moveTo>
                  <a:lnTo>
                    <a:pt x="753" y="97"/>
                  </a:lnTo>
                  <a:lnTo>
                    <a:pt x="679" y="110"/>
                  </a:lnTo>
                  <a:lnTo>
                    <a:pt x="608" y="130"/>
                  </a:lnTo>
                  <a:lnTo>
                    <a:pt x="541" y="155"/>
                  </a:lnTo>
                  <a:lnTo>
                    <a:pt x="476" y="189"/>
                  </a:lnTo>
                  <a:lnTo>
                    <a:pt x="417" y="228"/>
                  </a:lnTo>
                  <a:lnTo>
                    <a:pt x="360" y="274"/>
                  </a:lnTo>
                  <a:lnTo>
                    <a:pt x="310" y="324"/>
                  </a:lnTo>
                  <a:lnTo>
                    <a:pt x="264" y="379"/>
                  </a:lnTo>
                  <a:lnTo>
                    <a:pt x="225" y="440"/>
                  </a:lnTo>
                  <a:lnTo>
                    <a:pt x="193" y="503"/>
                  </a:lnTo>
                  <a:lnTo>
                    <a:pt x="166" y="572"/>
                  </a:lnTo>
                  <a:lnTo>
                    <a:pt x="146" y="642"/>
                  </a:lnTo>
                  <a:lnTo>
                    <a:pt x="134" y="717"/>
                  </a:lnTo>
                  <a:lnTo>
                    <a:pt x="130" y="792"/>
                  </a:lnTo>
                  <a:lnTo>
                    <a:pt x="134" y="869"/>
                  </a:lnTo>
                  <a:lnTo>
                    <a:pt x="146" y="942"/>
                  </a:lnTo>
                  <a:lnTo>
                    <a:pt x="166" y="1013"/>
                  </a:lnTo>
                  <a:lnTo>
                    <a:pt x="193" y="1081"/>
                  </a:lnTo>
                  <a:lnTo>
                    <a:pt x="225" y="1145"/>
                  </a:lnTo>
                  <a:lnTo>
                    <a:pt x="264" y="1205"/>
                  </a:lnTo>
                  <a:lnTo>
                    <a:pt x="310" y="1260"/>
                  </a:lnTo>
                  <a:lnTo>
                    <a:pt x="360" y="1311"/>
                  </a:lnTo>
                  <a:lnTo>
                    <a:pt x="417" y="1356"/>
                  </a:lnTo>
                  <a:lnTo>
                    <a:pt x="476" y="1396"/>
                  </a:lnTo>
                  <a:lnTo>
                    <a:pt x="541" y="1429"/>
                  </a:lnTo>
                  <a:lnTo>
                    <a:pt x="608" y="1456"/>
                  </a:lnTo>
                  <a:lnTo>
                    <a:pt x="679" y="1475"/>
                  </a:lnTo>
                  <a:lnTo>
                    <a:pt x="753" y="1487"/>
                  </a:lnTo>
                  <a:lnTo>
                    <a:pt x="828" y="1491"/>
                  </a:lnTo>
                  <a:lnTo>
                    <a:pt x="905" y="1487"/>
                  </a:lnTo>
                  <a:lnTo>
                    <a:pt x="979" y="1475"/>
                  </a:lnTo>
                  <a:lnTo>
                    <a:pt x="1050" y="1456"/>
                  </a:lnTo>
                  <a:lnTo>
                    <a:pt x="1117" y="1429"/>
                  </a:lnTo>
                  <a:lnTo>
                    <a:pt x="1182" y="1396"/>
                  </a:lnTo>
                  <a:lnTo>
                    <a:pt x="1241" y="1356"/>
                  </a:lnTo>
                  <a:lnTo>
                    <a:pt x="1298" y="1311"/>
                  </a:lnTo>
                  <a:lnTo>
                    <a:pt x="1348" y="1260"/>
                  </a:lnTo>
                  <a:lnTo>
                    <a:pt x="1394" y="1205"/>
                  </a:lnTo>
                  <a:lnTo>
                    <a:pt x="1433" y="1145"/>
                  </a:lnTo>
                  <a:lnTo>
                    <a:pt x="1465" y="1081"/>
                  </a:lnTo>
                  <a:lnTo>
                    <a:pt x="1492" y="1013"/>
                  </a:lnTo>
                  <a:lnTo>
                    <a:pt x="1512" y="942"/>
                  </a:lnTo>
                  <a:lnTo>
                    <a:pt x="1525" y="869"/>
                  </a:lnTo>
                  <a:lnTo>
                    <a:pt x="1529" y="792"/>
                  </a:lnTo>
                  <a:lnTo>
                    <a:pt x="1525" y="717"/>
                  </a:lnTo>
                  <a:lnTo>
                    <a:pt x="1512" y="642"/>
                  </a:lnTo>
                  <a:lnTo>
                    <a:pt x="1492" y="572"/>
                  </a:lnTo>
                  <a:lnTo>
                    <a:pt x="1465" y="503"/>
                  </a:lnTo>
                  <a:lnTo>
                    <a:pt x="1433" y="440"/>
                  </a:lnTo>
                  <a:lnTo>
                    <a:pt x="1394" y="379"/>
                  </a:lnTo>
                  <a:lnTo>
                    <a:pt x="1348" y="324"/>
                  </a:lnTo>
                  <a:lnTo>
                    <a:pt x="1298" y="274"/>
                  </a:lnTo>
                  <a:lnTo>
                    <a:pt x="1241" y="228"/>
                  </a:lnTo>
                  <a:lnTo>
                    <a:pt x="1182" y="189"/>
                  </a:lnTo>
                  <a:lnTo>
                    <a:pt x="1117" y="155"/>
                  </a:lnTo>
                  <a:lnTo>
                    <a:pt x="1050" y="130"/>
                  </a:lnTo>
                  <a:lnTo>
                    <a:pt x="979" y="110"/>
                  </a:lnTo>
                  <a:lnTo>
                    <a:pt x="905" y="97"/>
                  </a:lnTo>
                  <a:lnTo>
                    <a:pt x="828" y="93"/>
                  </a:lnTo>
                  <a:close/>
                  <a:moveTo>
                    <a:pt x="828" y="0"/>
                  </a:moveTo>
                  <a:lnTo>
                    <a:pt x="913" y="4"/>
                  </a:lnTo>
                  <a:lnTo>
                    <a:pt x="996" y="18"/>
                  </a:lnTo>
                  <a:lnTo>
                    <a:pt x="1075" y="38"/>
                  </a:lnTo>
                  <a:lnTo>
                    <a:pt x="1152" y="65"/>
                  </a:lnTo>
                  <a:lnTo>
                    <a:pt x="1224" y="100"/>
                  </a:lnTo>
                  <a:lnTo>
                    <a:pt x="1292" y="142"/>
                  </a:lnTo>
                  <a:lnTo>
                    <a:pt x="1356" y="189"/>
                  </a:lnTo>
                  <a:lnTo>
                    <a:pt x="1415" y="243"/>
                  </a:lnTo>
                  <a:lnTo>
                    <a:pt x="1469" y="302"/>
                  </a:lnTo>
                  <a:lnTo>
                    <a:pt x="1516" y="366"/>
                  </a:lnTo>
                  <a:lnTo>
                    <a:pt x="1558" y="435"/>
                  </a:lnTo>
                  <a:lnTo>
                    <a:pt x="1593" y="506"/>
                  </a:lnTo>
                  <a:lnTo>
                    <a:pt x="1620" y="583"/>
                  </a:lnTo>
                  <a:lnTo>
                    <a:pt x="1641" y="663"/>
                  </a:lnTo>
                  <a:lnTo>
                    <a:pt x="1654" y="745"/>
                  </a:lnTo>
                  <a:lnTo>
                    <a:pt x="1658" y="828"/>
                  </a:lnTo>
                  <a:lnTo>
                    <a:pt x="1655" y="874"/>
                  </a:lnTo>
                  <a:lnTo>
                    <a:pt x="1649" y="923"/>
                  </a:lnTo>
                  <a:lnTo>
                    <a:pt x="1637" y="971"/>
                  </a:lnTo>
                  <a:lnTo>
                    <a:pt x="1620" y="1024"/>
                  </a:lnTo>
                  <a:lnTo>
                    <a:pt x="1600" y="1077"/>
                  </a:lnTo>
                  <a:lnTo>
                    <a:pt x="1577" y="1131"/>
                  </a:lnTo>
                  <a:lnTo>
                    <a:pt x="1550" y="1186"/>
                  </a:lnTo>
                  <a:lnTo>
                    <a:pt x="1520" y="1241"/>
                  </a:lnTo>
                  <a:lnTo>
                    <a:pt x="1489" y="1298"/>
                  </a:lnTo>
                  <a:lnTo>
                    <a:pt x="1454" y="1354"/>
                  </a:lnTo>
                  <a:lnTo>
                    <a:pt x="1419" y="1411"/>
                  </a:lnTo>
                  <a:lnTo>
                    <a:pt x="1382" y="1468"/>
                  </a:lnTo>
                  <a:lnTo>
                    <a:pt x="1342" y="1523"/>
                  </a:lnTo>
                  <a:lnTo>
                    <a:pt x="1303" y="1577"/>
                  </a:lnTo>
                  <a:lnTo>
                    <a:pt x="1264" y="1631"/>
                  </a:lnTo>
                  <a:lnTo>
                    <a:pt x="1224" y="1684"/>
                  </a:lnTo>
                  <a:lnTo>
                    <a:pt x="1183" y="1735"/>
                  </a:lnTo>
                  <a:lnTo>
                    <a:pt x="1144" y="1785"/>
                  </a:lnTo>
                  <a:lnTo>
                    <a:pt x="1105" y="1831"/>
                  </a:lnTo>
                  <a:lnTo>
                    <a:pt x="1069" y="1876"/>
                  </a:lnTo>
                  <a:lnTo>
                    <a:pt x="1032" y="1918"/>
                  </a:lnTo>
                  <a:lnTo>
                    <a:pt x="998" y="1957"/>
                  </a:lnTo>
                  <a:lnTo>
                    <a:pt x="966" y="1994"/>
                  </a:lnTo>
                  <a:lnTo>
                    <a:pt x="936" y="2027"/>
                  </a:lnTo>
                  <a:lnTo>
                    <a:pt x="911" y="2056"/>
                  </a:lnTo>
                  <a:lnTo>
                    <a:pt x="886" y="2081"/>
                  </a:lnTo>
                  <a:lnTo>
                    <a:pt x="868" y="2103"/>
                  </a:lnTo>
                  <a:lnTo>
                    <a:pt x="851" y="2121"/>
                  </a:lnTo>
                  <a:lnTo>
                    <a:pt x="839" y="2133"/>
                  </a:lnTo>
                  <a:lnTo>
                    <a:pt x="831" y="2141"/>
                  </a:lnTo>
                  <a:lnTo>
                    <a:pt x="828" y="2143"/>
                  </a:lnTo>
                  <a:lnTo>
                    <a:pt x="827" y="2141"/>
                  </a:lnTo>
                  <a:lnTo>
                    <a:pt x="819" y="2133"/>
                  </a:lnTo>
                  <a:lnTo>
                    <a:pt x="807" y="2121"/>
                  </a:lnTo>
                  <a:lnTo>
                    <a:pt x="791" y="2103"/>
                  </a:lnTo>
                  <a:lnTo>
                    <a:pt x="772" y="2081"/>
                  </a:lnTo>
                  <a:lnTo>
                    <a:pt x="747" y="2056"/>
                  </a:lnTo>
                  <a:lnTo>
                    <a:pt x="722" y="2027"/>
                  </a:lnTo>
                  <a:lnTo>
                    <a:pt x="692" y="1994"/>
                  </a:lnTo>
                  <a:lnTo>
                    <a:pt x="660" y="1957"/>
                  </a:lnTo>
                  <a:lnTo>
                    <a:pt x="626" y="1918"/>
                  </a:lnTo>
                  <a:lnTo>
                    <a:pt x="590" y="1876"/>
                  </a:lnTo>
                  <a:lnTo>
                    <a:pt x="553" y="1831"/>
                  </a:lnTo>
                  <a:lnTo>
                    <a:pt x="514" y="1785"/>
                  </a:lnTo>
                  <a:lnTo>
                    <a:pt x="475" y="1735"/>
                  </a:lnTo>
                  <a:lnTo>
                    <a:pt x="434" y="1684"/>
                  </a:lnTo>
                  <a:lnTo>
                    <a:pt x="394" y="1631"/>
                  </a:lnTo>
                  <a:lnTo>
                    <a:pt x="355" y="1577"/>
                  </a:lnTo>
                  <a:lnTo>
                    <a:pt x="316" y="1523"/>
                  </a:lnTo>
                  <a:lnTo>
                    <a:pt x="277" y="1468"/>
                  </a:lnTo>
                  <a:lnTo>
                    <a:pt x="239" y="1411"/>
                  </a:lnTo>
                  <a:lnTo>
                    <a:pt x="204" y="1354"/>
                  </a:lnTo>
                  <a:lnTo>
                    <a:pt x="169" y="1298"/>
                  </a:lnTo>
                  <a:lnTo>
                    <a:pt x="138" y="1241"/>
                  </a:lnTo>
                  <a:lnTo>
                    <a:pt x="108" y="1186"/>
                  </a:lnTo>
                  <a:lnTo>
                    <a:pt x="81" y="1131"/>
                  </a:lnTo>
                  <a:lnTo>
                    <a:pt x="58" y="1077"/>
                  </a:lnTo>
                  <a:lnTo>
                    <a:pt x="38" y="1024"/>
                  </a:lnTo>
                  <a:lnTo>
                    <a:pt x="22" y="971"/>
                  </a:lnTo>
                  <a:lnTo>
                    <a:pt x="9" y="923"/>
                  </a:lnTo>
                  <a:lnTo>
                    <a:pt x="3" y="874"/>
                  </a:lnTo>
                  <a:lnTo>
                    <a:pt x="0" y="828"/>
                  </a:lnTo>
                  <a:lnTo>
                    <a:pt x="4" y="745"/>
                  </a:lnTo>
                  <a:lnTo>
                    <a:pt x="18" y="663"/>
                  </a:lnTo>
                  <a:lnTo>
                    <a:pt x="38" y="583"/>
                  </a:lnTo>
                  <a:lnTo>
                    <a:pt x="65" y="506"/>
                  </a:lnTo>
                  <a:lnTo>
                    <a:pt x="100" y="435"/>
                  </a:lnTo>
                  <a:lnTo>
                    <a:pt x="142" y="366"/>
                  </a:lnTo>
                  <a:lnTo>
                    <a:pt x="189" y="302"/>
                  </a:lnTo>
                  <a:lnTo>
                    <a:pt x="243" y="243"/>
                  </a:lnTo>
                  <a:lnTo>
                    <a:pt x="302" y="189"/>
                  </a:lnTo>
                  <a:lnTo>
                    <a:pt x="366" y="142"/>
                  </a:lnTo>
                  <a:lnTo>
                    <a:pt x="434" y="100"/>
                  </a:lnTo>
                  <a:lnTo>
                    <a:pt x="506" y="65"/>
                  </a:lnTo>
                  <a:lnTo>
                    <a:pt x="583" y="38"/>
                  </a:lnTo>
                  <a:lnTo>
                    <a:pt x="662" y="18"/>
                  </a:lnTo>
                  <a:lnTo>
                    <a:pt x="745" y="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EF42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8"/>
            <p:cNvSpPr txBox="1"/>
            <p:nvPr/>
          </p:nvSpPr>
          <p:spPr>
            <a:xfrm>
              <a:off x="2683033" y="676762"/>
              <a:ext cx="1527048" cy="716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Tahoma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Kawalan Risiko HY2</a:t>
              </a:r>
              <a:endPara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8"/>
            <p:cNvSpPr txBox="1"/>
            <p:nvPr/>
          </p:nvSpPr>
          <p:spPr>
            <a:xfrm>
              <a:off x="3812561" y="1136307"/>
              <a:ext cx="704891" cy="640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Tahoma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4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18"/>
          <p:cNvGrpSpPr/>
          <p:nvPr/>
        </p:nvGrpSpPr>
        <p:grpSpPr>
          <a:xfrm>
            <a:off x="9142021" y="2437662"/>
            <a:ext cx="1898311" cy="584775"/>
            <a:chOff x="8194227" y="2129873"/>
            <a:chExt cx="2011992" cy="662818"/>
          </a:xfrm>
        </p:grpSpPr>
        <p:grpSp>
          <p:nvGrpSpPr>
            <p:cNvPr id="343" name="Google Shape;343;p18"/>
            <p:cNvGrpSpPr/>
            <p:nvPr/>
          </p:nvGrpSpPr>
          <p:grpSpPr>
            <a:xfrm>
              <a:off x="8229093" y="2138185"/>
              <a:ext cx="1977126" cy="628070"/>
              <a:chOff x="9271491" y="2276594"/>
              <a:chExt cx="2004734" cy="833438"/>
            </a:xfrm>
          </p:grpSpPr>
          <p:sp>
            <p:nvSpPr>
              <p:cNvPr id="344" name="Google Shape;344;p18"/>
              <p:cNvSpPr/>
              <p:nvPr/>
            </p:nvSpPr>
            <p:spPr>
              <a:xfrm>
                <a:off x="9271491" y="2279777"/>
                <a:ext cx="1619468" cy="828675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8"/>
              <p:cNvSpPr/>
              <p:nvPr/>
            </p:nvSpPr>
            <p:spPr>
              <a:xfrm>
                <a:off x="10445962" y="2276594"/>
                <a:ext cx="830263" cy="833438"/>
              </a:xfrm>
              <a:custGeom>
                <a:rect b="b" l="l" r="r" t="t"/>
                <a:pathLst>
                  <a:path extrusionOk="0" h="525" w="523">
                    <a:moveTo>
                      <a:pt x="261" y="0"/>
                    </a:moveTo>
                    <a:lnTo>
                      <a:pt x="308" y="5"/>
                    </a:lnTo>
                    <a:lnTo>
                      <a:pt x="353" y="16"/>
                    </a:lnTo>
                    <a:lnTo>
                      <a:pt x="393" y="36"/>
                    </a:lnTo>
                    <a:lnTo>
                      <a:pt x="429" y="62"/>
                    </a:lnTo>
                    <a:lnTo>
                      <a:pt x="461" y="94"/>
                    </a:lnTo>
                    <a:lnTo>
                      <a:pt x="487" y="130"/>
                    </a:lnTo>
                    <a:lnTo>
                      <a:pt x="507" y="170"/>
                    </a:lnTo>
                    <a:lnTo>
                      <a:pt x="519" y="215"/>
                    </a:lnTo>
                    <a:lnTo>
                      <a:pt x="523" y="263"/>
                    </a:lnTo>
                    <a:lnTo>
                      <a:pt x="519" y="309"/>
                    </a:lnTo>
                    <a:lnTo>
                      <a:pt x="507" y="354"/>
                    </a:lnTo>
                    <a:lnTo>
                      <a:pt x="487" y="395"/>
                    </a:lnTo>
                    <a:lnTo>
                      <a:pt x="461" y="431"/>
                    </a:lnTo>
                    <a:lnTo>
                      <a:pt x="429" y="463"/>
                    </a:lnTo>
                    <a:lnTo>
                      <a:pt x="393" y="489"/>
                    </a:lnTo>
                    <a:lnTo>
                      <a:pt x="353" y="508"/>
                    </a:lnTo>
                    <a:lnTo>
                      <a:pt x="308" y="521"/>
                    </a:lnTo>
                    <a:lnTo>
                      <a:pt x="261" y="525"/>
                    </a:lnTo>
                    <a:lnTo>
                      <a:pt x="215" y="521"/>
                    </a:lnTo>
                    <a:lnTo>
                      <a:pt x="170" y="508"/>
                    </a:lnTo>
                    <a:lnTo>
                      <a:pt x="130" y="489"/>
                    </a:lnTo>
                    <a:lnTo>
                      <a:pt x="92" y="463"/>
                    </a:lnTo>
                    <a:lnTo>
                      <a:pt x="60" y="431"/>
                    </a:lnTo>
                    <a:lnTo>
                      <a:pt x="34" y="395"/>
                    </a:lnTo>
                    <a:lnTo>
                      <a:pt x="16" y="354"/>
                    </a:lnTo>
                    <a:lnTo>
                      <a:pt x="4" y="309"/>
                    </a:lnTo>
                    <a:lnTo>
                      <a:pt x="0" y="263"/>
                    </a:lnTo>
                    <a:lnTo>
                      <a:pt x="4" y="215"/>
                    </a:lnTo>
                    <a:lnTo>
                      <a:pt x="16" y="170"/>
                    </a:lnTo>
                    <a:lnTo>
                      <a:pt x="34" y="130"/>
                    </a:lnTo>
                    <a:lnTo>
                      <a:pt x="60" y="94"/>
                    </a:lnTo>
                    <a:lnTo>
                      <a:pt x="92" y="62"/>
                    </a:lnTo>
                    <a:lnTo>
                      <a:pt x="130" y="36"/>
                    </a:lnTo>
                    <a:lnTo>
                      <a:pt x="170" y="16"/>
                    </a:lnTo>
                    <a:lnTo>
                      <a:pt x="215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</p:spPr>
            <p:txBody>
              <a:bodyPr anchorCtr="1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1" name="Google Shape;311;p18"/>
            <p:cNvSpPr txBox="1"/>
            <p:nvPr/>
          </p:nvSpPr>
          <p:spPr>
            <a:xfrm>
              <a:off x="8194227" y="2129873"/>
              <a:ext cx="1825001" cy="662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920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KPI: Akademik &amp; Antarabangsa</a:t>
              </a:r>
              <a:endParaRPr/>
            </a:p>
          </p:txBody>
        </p:sp>
      </p:grpSp>
      <p:grpSp>
        <p:nvGrpSpPr>
          <p:cNvPr id="346" name="Google Shape;346;p18"/>
          <p:cNvGrpSpPr/>
          <p:nvPr/>
        </p:nvGrpSpPr>
        <p:grpSpPr>
          <a:xfrm>
            <a:off x="9368064" y="3076690"/>
            <a:ext cx="1891463" cy="603983"/>
            <a:chOff x="8977210" y="2836985"/>
            <a:chExt cx="2004734" cy="684589"/>
          </a:xfrm>
        </p:grpSpPr>
        <p:grpSp>
          <p:nvGrpSpPr>
            <p:cNvPr id="347" name="Google Shape;347;p18"/>
            <p:cNvGrpSpPr/>
            <p:nvPr/>
          </p:nvGrpSpPr>
          <p:grpSpPr>
            <a:xfrm>
              <a:off x="8977210" y="2836985"/>
              <a:ext cx="2004734" cy="647544"/>
              <a:chOff x="9271491" y="2276594"/>
              <a:chExt cx="2004734" cy="833438"/>
            </a:xfrm>
          </p:grpSpPr>
          <p:sp>
            <p:nvSpPr>
              <p:cNvPr id="348" name="Google Shape;348;p18"/>
              <p:cNvSpPr/>
              <p:nvPr/>
            </p:nvSpPr>
            <p:spPr>
              <a:xfrm>
                <a:off x="9271491" y="2279777"/>
                <a:ext cx="1619468" cy="828675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8"/>
              <p:cNvSpPr/>
              <p:nvPr/>
            </p:nvSpPr>
            <p:spPr>
              <a:xfrm>
                <a:off x="10445962" y="2276594"/>
                <a:ext cx="830263" cy="833438"/>
              </a:xfrm>
              <a:custGeom>
                <a:rect b="b" l="l" r="r" t="t"/>
                <a:pathLst>
                  <a:path extrusionOk="0" h="525" w="523">
                    <a:moveTo>
                      <a:pt x="261" y="0"/>
                    </a:moveTo>
                    <a:lnTo>
                      <a:pt x="308" y="5"/>
                    </a:lnTo>
                    <a:lnTo>
                      <a:pt x="353" y="16"/>
                    </a:lnTo>
                    <a:lnTo>
                      <a:pt x="393" y="36"/>
                    </a:lnTo>
                    <a:lnTo>
                      <a:pt x="429" y="62"/>
                    </a:lnTo>
                    <a:lnTo>
                      <a:pt x="461" y="94"/>
                    </a:lnTo>
                    <a:lnTo>
                      <a:pt x="487" y="130"/>
                    </a:lnTo>
                    <a:lnTo>
                      <a:pt x="507" y="170"/>
                    </a:lnTo>
                    <a:lnTo>
                      <a:pt x="519" y="215"/>
                    </a:lnTo>
                    <a:lnTo>
                      <a:pt x="523" y="263"/>
                    </a:lnTo>
                    <a:lnTo>
                      <a:pt x="519" y="309"/>
                    </a:lnTo>
                    <a:lnTo>
                      <a:pt x="507" y="354"/>
                    </a:lnTo>
                    <a:lnTo>
                      <a:pt x="487" y="395"/>
                    </a:lnTo>
                    <a:lnTo>
                      <a:pt x="461" y="431"/>
                    </a:lnTo>
                    <a:lnTo>
                      <a:pt x="429" y="463"/>
                    </a:lnTo>
                    <a:lnTo>
                      <a:pt x="393" y="489"/>
                    </a:lnTo>
                    <a:lnTo>
                      <a:pt x="353" y="508"/>
                    </a:lnTo>
                    <a:lnTo>
                      <a:pt x="308" y="521"/>
                    </a:lnTo>
                    <a:lnTo>
                      <a:pt x="261" y="525"/>
                    </a:lnTo>
                    <a:lnTo>
                      <a:pt x="215" y="521"/>
                    </a:lnTo>
                    <a:lnTo>
                      <a:pt x="170" y="508"/>
                    </a:lnTo>
                    <a:lnTo>
                      <a:pt x="130" y="489"/>
                    </a:lnTo>
                    <a:lnTo>
                      <a:pt x="92" y="463"/>
                    </a:lnTo>
                    <a:lnTo>
                      <a:pt x="60" y="431"/>
                    </a:lnTo>
                    <a:lnTo>
                      <a:pt x="34" y="395"/>
                    </a:lnTo>
                    <a:lnTo>
                      <a:pt x="16" y="354"/>
                    </a:lnTo>
                    <a:lnTo>
                      <a:pt x="4" y="309"/>
                    </a:lnTo>
                    <a:lnTo>
                      <a:pt x="0" y="263"/>
                    </a:lnTo>
                    <a:lnTo>
                      <a:pt x="4" y="215"/>
                    </a:lnTo>
                    <a:lnTo>
                      <a:pt x="16" y="170"/>
                    </a:lnTo>
                    <a:lnTo>
                      <a:pt x="34" y="130"/>
                    </a:lnTo>
                    <a:lnTo>
                      <a:pt x="60" y="94"/>
                    </a:lnTo>
                    <a:lnTo>
                      <a:pt x="92" y="62"/>
                    </a:lnTo>
                    <a:lnTo>
                      <a:pt x="130" y="36"/>
                    </a:lnTo>
                    <a:lnTo>
                      <a:pt x="170" y="16"/>
                    </a:lnTo>
                    <a:lnTo>
                      <a:pt x="215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</p:spPr>
            <p:txBody>
              <a:bodyPr anchorCtr="1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0" name="Google Shape;350;p18"/>
            <p:cNvSpPr txBox="1"/>
            <p:nvPr/>
          </p:nvSpPr>
          <p:spPr>
            <a:xfrm>
              <a:off x="8998611" y="2858756"/>
              <a:ext cx="1804559" cy="662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920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KPI:Penyelidikan &amp; Inovasi</a:t>
              </a:r>
              <a:endParaRPr/>
            </a:p>
          </p:txBody>
        </p:sp>
      </p:grpSp>
      <p:grpSp>
        <p:nvGrpSpPr>
          <p:cNvPr id="351" name="Google Shape;351;p18"/>
          <p:cNvGrpSpPr/>
          <p:nvPr/>
        </p:nvGrpSpPr>
        <p:grpSpPr>
          <a:xfrm>
            <a:off x="9490608" y="3759730"/>
            <a:ext cx="1896313" cy="594254"/>
            <a:chOff x="9130807" y="3559940"/>
            <a:chExt cx="2009875" cy="673561"/>
          </a:xfrm>
        </p:grpSpPr>
        <p:grpSp>
          <p:nvGrpSpPr>
            <p:cNvPr id="352" name="Google Shape;352;p18"/>
            <p:cNvGrpSpPr/>
            <p:nvPr/>
          </p:nvGrpSpPr>
          <p:grpSpPr>
            <a:xfrm>
              <a:off x="9135948" y="3559940"/>
              <a:ext cx="2004734" cy="647544"/>
              <a:chOff x="9271491" y="2276594"/>
              <a:chExt cx="2004734" cy="833438"/>
            </a:xfrm>
          </p:grpSpPr>
          <p:sp>
            <p:nvSpPr>
              <p:cNvPr id="353" name="Google Shape;353;p18"/>
              <p:cNvSpPr/>
              <p:nvPr/>
            </p:nvSpPr>
            <p:spPr>
              <a:xfrm>
                <a:off x="9271491" y="2279777"/>
                <a:ext cx="1619468" cy="828675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10445962" y="2276594"/>
                <a:ext cx="830263" cy="833438"/>
              </a:xfrm>
              <a:custGeom>
                <a:rect b="b" l="l" r="r" t="t"/>
                <a:pathLst>
                  <a:path extrusionOk="0" h="525" w="523">
                    <a:moveTo>
                      <a:pt x="261" y="0"/>
                    </a:moveTo>
                    <a:lnTo>
                      <a:pt x="308" y="5"/>
                    </a:lnTo>
                    <a:lnTo>
                      <a:pt x="353" y="16"/>
                    </a:lnTo>
                    <a:lnTo>
                      <a:pt x="393" y="36"/>
                    </a:lnTo>
                    <a:lnTo>
                      <a:pt x="429" y="62"/>
                    </a:lnTo>
                    <a:lnTo>
                      <a:pt x="461" y="94"/>
                    </a:lnTo>
                    <a:lnTo>
                      <a:pt x="487" y="130"/>
                    </a:lnTo>
                    <a:lnTo>
                      <a:pt x="507" y="170"/>
                    </a:lnTo>
                    <a:lnTo>
                      <a:pt x="519" y="215"/>
                    </a:lnTo>
                    <a:lnTo>
                      <a:pt x="523" y="263"/>
                    </a:lnTo>
                    <a:lnTo>
                      <a:pt x="519" y="309"/>
                    </a:lnTo>
                    <a:lnTo>
                      <a:pt x="507" y="354"/>
                    </a:lnTo>
                    <a:lnTo>
                      <a:pt x="487" y="395"/>
                    </a:lnTo>
                    <a:lnTo>
                      <a:pt x="461" y="431"/>
                    </a:lnTo>
                    <a:lnTo>
                      <a:pt x="429" y="463"/>
                    </a:lnTo>
                    <a:lnTo>
                      <a:pt x="393" y="489"/>
                    </a:lnTo>
                    <a:lnTo>
                      <a:pt x="353" y="508"/>
                    </a:lnTo>
                    <a:lnTo>
                      <a:pt x="308" y="521"/>
                    </a:lnTo>
                    <a:lnTo>
                      <a:pt x="261" y="525"/>
                    </a:lnTo>
                    <a:lnTo>
                      <a:pt x="215" y="521"/>
                    </a:lnTo>
                    <a:lnTo>
                      <a:pt x="170" y="508"/>
                    </a:lnTo>
                    <a:lnTo>
                      <a:pt x="130" y="489"/>
                    </a:lnTo>
                    <a:lnTo>
                      <a:pt x="92" y="463"/>
                    </a:lnTo>
                    <a:lnTo>
                      <a:pt x="60" y="431"/>
                    </a:lnTo>
                    <a:lnTo>
                      <a:pt x="34" y="395"/>
                    </a:lnTo>
                    <a:lnTo>
                      <a:pt x="16" y="354"/>
                    </a:lnTo>
                    <a:lnTo>
                      <a:pt x="4" y="309"/>
                    </a:lnTo>
                    <a:lnTo>
                      <a:pt x="0" y="263"/>
                    </a:lnTo>
                    <a:lnTo>
                      <a:pt x="4" y="215"/>
                    </a:lnTo>
                    <a:lnTo>
                      <a:pt x="16" y="170"/>
                    </a:lnTo>
                    <a:lnTo>
                      <a:pt x="34" y="130"/>
                    </a:lnTo>
                    <a:lnTo>
                      <a:pt x="60" y="94"/>
                    </a:lnTo>
                    <a:lnTo>
                      <a:pt x="92" y="62"/>
                    </a:lnTo>
                    <a:lnTo>
                      <a:pt x="130" y="36"/>
                    </a:lnTo>
                    <a:lnTo>
                      <a:pt x="170" y="16"/>
                    </a:lnTo>
                    <a:lnTo>
                      <a:pt x="215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</p:spPr>
            <p:txBody>
              <a:bodyPr anchorCtr="1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5" name="Google Shape;355;p18"/>
            <p:cNvSpPr txBox="1"/>
            <p:nvPr/>
          </p:nvSpPr>
          <p:spPr>
            <a:xfrm>
              <a:off x="9130807" y="3570684"/>
              <a:ext cx="1910629" cy="662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920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KPI: Hal Ehwal Pelajar &amp; Alumni</a:t>
              </a:r>
              <a:endParaRPr/>
            </a:p>
          </p:txBody>
        </p:sp>
      </p:grpSp>
      <p:grpSp>
        <p:nvGrpSpPr>
          <p:cNvPr id="356" name="Google Shape;356;p18"/>
          <p:cNvGrpSpPr/>
          <p:nvPr/>
        </p:nvGrpSpPr>
        <p:grpSpPr>
          <a:xfrm>
            <a:off x="9050284" y="4491662"/>
            <a:ext cx="2336637" cy="584775"/>
            <a:chOff x="8951055" y="4267665"/>
            <a:chExt cx="2476568" cy="662818"/>
          </a:xfrm>
        </p:grpSpPr>
        <p:grpSp>
          <p:nvGrpSpPr>
            <p:cNvPr id="357" name="Google Shape;357;p18"/>
            <p:cNvGrpSpPr/>
            <p:nvPr/>
          </p:nvGrpSpPr>
          <p:grpSpPr>
            <a:xfrm>
              <a:off x="9001193" y="4279404"/>
              <a:ext cx="2426430" cy="647544"/>
              <a:chOff x="9271491" y="2276594"/>
              <a:chExt cx="2426430" cy="833438"/>
            </a:xfrm>
          </p:grpSpPr>
          <p:sp>
            <p:nvSpPr>
              <p:cNvPr id="358" name="Google Shape;358;p18"/>
              <p:cNvSpPr/>
              <p:nvPr/>
            </p:nvSpPr>
            <p:spPr>
              <a:xfrm>
                <a:off x="9271491" y="2279777"/>
                <a:ext cx="1913263" cy="828675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8"/>
              <p:cNvSpPr/>
              <p:nvPr/>
            </p:nvSpPr>
            <p:spPr>
              <a:xfrm>
                <a:off x="10867658" y="2276594"/>
                <a:ext cx="830263" cy="833438"/>
              </a:xfrm>
              <a:custGeom>
                <a:rect b="b" l="l" r="r" t="t"/>
                <a:pathLst>
                  <a:path extrusionOk="0" h="525" w="523">
                    <a:moveTo>
                      <a:pt x="261" y="0"/>
                    </a:moveTo>
                    <a:lnTo>
                      <a:pt x="308" y="5"/>
                    </a:lnTo>
                    <a:lnTo>
                      <a:pt x="353" y="16"/>
                    </a:lnTo>
                    <a:lnTo>
                      <a:pt x="393" y="36"/>
                    </a:lnTo>
                    <a:lnTo>
                      <a:pt x="429" y="62"/>
                    </a:lnTo>
                    <a:lnTo>
                      <a:pt x="461" y="94"/>
                    </a:lnTo>
                    <a:lnTo>
                      <a:pt x="487" y="130"/>
                    </a:lnTo>
                    <a:lnTo>
                      <a:pt x="507" y="170"/>
                    </a:lnTo>
                    <a:lnTo>
                      <a:pt x="519" y="215"/>
                    </a:lnTo>
                    <a:lnTo>
                      <a:pt x="523" y="263"/>
                    </a:lnTo>
                    <a:lnTo>
                      <a:pt x="519" y="309"/>
                    </a:lnTo>
                    <a:lnTo>
                      <a:pt x="507" y="354"/>
                    </a:lnTo>
                    <a:lnTo>
                      <a:pt x="487" y="395"/>
                    </a:lnTo>
                    <a:lnTo>
                      <a:pt x="461" y="431"/>
                    </a:lnTo>
                    <a:lnTo>
                      <a:pt x="429" y="463"/>
                    </a:lnTo>
                    <a:lnTo>
                      <a:pt x="393" y="489"/>
                    </a:lnTo>
                    <a:lnTo>
                      <a:pt x="353" y="508"/>
                    </a:lnTo>
                    <a:lnTo>
                      <a:pt x="308" y="521"/>
                    </a:lnTo>
                    <a:lnTo>
                      <a:pt x="261" y="525"/>
                    </a:lnTo>
                    <a:lnTo>
                      <a:pt x="215" y="521"/>
                    </a:lnTo>
                    <a:lnTo>
                      <a:pt x="170" y="508"/>
                    </a:lnTo>
                    <a:lnTo>
                      <a:pt x="130" y="489"/>
                    </a:lnTo>
                    <a:lnTo>
                      <a:pt x="92" y="463"/>
                    </a:lnTo>
                    <a:lnTo>
                      <a:pt x="60" y="431"/>
                    </a:lnTo>
                    <a:lnTo>
                      <a:pt x="34" y="395"/>
                    </a:lnTo>
                    <a:lnTo>
                      <a:pt x="16" y="354"/>
                    </a:lnTo>
                    <a:lnTo>
                      <a:pt x="4" y="309"/>
                    </a:lnTo>
                    <a:lnTo>
                      <a:pt x="0" y="263"/>
                    </a:lnTo>
                    <a:lnTo>
                      <a:pt x="4" y="215"/>
                    </a:lnTo>
                    <a:lnTo>
                      <a:pt x="16" y="170"/>
                    </a:lnTo>
                    <a:lnTo>
                      <a:pt x="34" y="130"/>
                    </a:lnTo>
                    <a:lnTo>
                      <a:pt x="60" y="94"/>
                    </a:lnTo>
                    <a:lnTo>
                      <a:pt x="92" y="62"/>
                    </a:lnTo>
                    <a:lnTo>
                      <a:pt x="130" y="36"/>
                    </a:lnTo>
                    <a:lnTo>
                      <a:pt x="170" y="16"/>
                    </a:lnTo>
                    <a:lnTo>
                      <a:pt x="215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</p:spPr>
            <p:txBody>
              <a:bodyPr anchorCtr="1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0" name="Google Shape;360;p18"/>
            <p:cNvSpPr txBox="1"/>
            <p:nvPr/>
          </p:nvSpPr>
          <p:spPr>
            <a:xfrm>
              <a:off x="8951055" y="4267665"/>
              <a:ext cx="2346560" cy="662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920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KPI: Jaringan Industri &amp; Masyarakat</a:t>
              </a:r>
              <a:endParaRPr/>
            </a:p>
          </p:txBody>
        </p:sp>
      </p:grpSp>
      <p:grpSp>
        <p:nvGrpSpPr>
          <p:cNvPr id="361" name="Google Shape;361;p18"/>
          <p:cNvGrpSpPr/>
          <p:nvPr/>
        </p:nvGrpSpPr>
        <p:grpSpPr>
          <a:xfrm>
            <a:off x="9018607" y="5152817"/>
            <a:ext cx="1891463" cy="603272"/>
            <a:chOff x="8601618" y="5045002"/>
            <a:chExt cx="2004734" cy="683783"/>
          </a:xfrm>
        </p:grpSpPr>
        <p:grpSp>
          <p:nvGrpSpPr>
            <p:cNvPr id="362" name="Google Shape;362;p18"/>
            <p:cNvGrpSpPr/>
            <p:nvPr/>
          </p:nvGrpSpPr>
          <p:grpSpPr>
            <a:xfrm>
              <a:off x="8601618" y="5045002"/>
              <a:ext cx="2004734" cy="647544"/>
              <a:chOff x="9271491" y="2276594"/>
              <a:chExt cx="2004734" cy="833438"/>
            </a:xfrm>
          </p:grpSpPr>
          <p:sp>
            <p:nvSpPr>
              <p:cNvPr id="363" name="Google Shape;363;p18"/>
              <p:cNvSpPr/>
              <p:nvPr/>
            </p:nvSpPr>
            <p:spPr>
              <a:xfrm>
                <a:off x="9271491" y="2279777"/>
                <a:ext cx="1619468" cy="828675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10445962" y="2276594"/>
                <a:ext cx="830263" cy="833438"/>
              </a:xfrm>
              <a:custGeom>
                <a:rect b="b" l="l" r="r" t="t"/>
                <a:pathLst>
                  <a:path extrusionOk="0" h="525" w="523">
                    <a:moveTo>
                      <a:pt x="261" y="0"/>
                    </a:moveTo>
                    <a:lnTo>
                      <a:pt x="308" y="5"/>
                    </a:lnTo>
                    <a:lnTo>
                      <a:pt x="353" y="16"/>
                    </a:lnTo>
                    <a:lnTo>
                      <a:pt x="393" y="36"/>
                    </a:lnTo>
                    <a:lnTo>
                      <a:pt x="429" y="62"/>
                    </a:lnTo>
                    <a:lnTo>
                      <a:pt x="461" y="94"/>
                    </a:lnTo>
                    <a:lnTo>
                      <a:pt x="487" y="130"/>
                    </a:lnTo>
                    <a:lnTo>
                      <a:pt x="507" y="170"/>
                    </a:lnTo>
                    <a:lnTo>
                      <a:pt x="519" y="215"/>
                    </a:lnTo>
                    <a:lnTo>
                      <a:pt x="523" y="263"/>
                    </a:lnTo>
                    <a:lnTo>
                      <a:pt x="519" y="309"/>
                    </a:lnTo>
                    <a:lnTo>
                      <a:pt x="507" y="354"/>
                    </a:lnTo>
                    <a:lnTo>
                      <a:pt x="487" y="395"/>
                    </a:lnTo>
                    <a:lnTo>
                      <a:pt x="461" y="431"/>
                    </a:lnTo>
                    <a:lnTo>
                      <a:pt x="429" y="463"/>
                    </a:lnTo>
                    <a:lnTo>
                      <a:pt x="393" y="489"/>
                    </a:lnTo>
                    <a:lnTo>
                      <a:pt x="353" y="508"/>
                    </a:lnTo>
                    <a:lnTo>
                      <a:pt x="308" y="521"/>
                    </a:lnTo>
                    <a:lnTo>
                      <a:pt x="261" y="525"/>
                    </a:lnTo>
                    <a:lnTo>
                      <a:pt x="215" y="521"/>
                    </a:lnTo>
                    <a:lnTo>
                      <a:pt x="170" y="508"/>
                    </a:lnTo>
                    <a:lnTo>
                      <a:pt x="130" y="489"/>
                    </a:lnTo>
                    <a:lnTo>
                      <a:pt x="92" y="463"/>
                    </a:lnTo>
                    <a:lnTo>
                      <a:pt x="60" y="431"/>
                    </a:lnTo>
                    <a:lnTo>
                      <a:pt x="34" y="395"/>
                    </a:lnTo>
                    <a:lnTo>
                      <a:pt x="16" y="354"/>
                    </a:lnTo>
                    <a:lnTo>
                      <a:pt x="4" y="309"/>
                    </a:lnTo>
                    <a:lnTo>
                      <a:pt x="0" y="263"/>
                    </a:lnTo>
                    <a:lnTo>
                      <a:pt x="4" y="215"/>
                    </a:lnTo>
                    <a:lnTo>
                      <a:pt x="16" y="170"/>
                    </a:lnTo>
                    <a:lnTo>
                      <a:pt x="34" y="130"/>
                    </a:lnTo>
                    <a:lnTo>
                      <a:pt x="60" y="94"/>
                    </a:lnTo>
                    <a:lnTo>
                      <a:pt x="92" y="62"/>
                    </a:lnTo>
                    <a:lnTo>
                      <a:pt x="130" y="36"/>
                    </a:lnTo>
                    <a:lnTo>
                      <a:pt x="170" y="16"/>
                    </a:lnTo>
                    <a:lnTo>
                      <a:pt x="215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</p:spPr>
            <p:txBody>
              <a:bodyPr anchorCtr="1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5" name="Google Shape;365;p18"/>
            <p:cNvSpPr txBox="1"/>
            <p:nvPr/>
          </p:nvSpPr>
          <p:spPr>
            <a:xfrm>
              <a:off x="8857554" y="5065968"/>
              <a:ext cx="1619468" cy="662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920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KPI: Sumber Manusia</a:t>
              </a:r>
              <a:endParaRPr/>
            </a:p>
          </p:txBody>
        </p:sp>
      </p:grpSp>
      <p:grpSp>
        <p:nvGrpSpPr>
          <p:cNvPr id="366" name="Google Shape;366;p18"/>
          <p:cNvGrpSpPr/>
          <p:nvPr/>
        </p:nvGrpSpPr>
        <p:grpSpPr>
          <a:xfrm>
            <a:off x="7021367" y="5542111"/>
            <a:ext cx="1891464" cy="614321"/>
            <a:chOff x="6455215" y="5326971"/>
            <a:chExt cx="2004735" cy="696307"/>
          </a:xfrm>
        </p:grpSpPr>
        <p:grpSp>
          <p:nvGrpSpPr>
            <p:cNvPr id="367" name="Google Shape;367;p18"/>
            <p:cNvGrpSpPr/>
            <p:nvPr/>
          </p:nvGrpSpPr>
          <p:grpSpPr>
            <a:xfrm rot="10800000">
              <a:off x="6455216" y="5326971"/>
              <a:ext cx="2004734" cy="647544"/>
              <a:chOff x="9271491" y="2276594"/>
              <a:chExt cx="2004734" cy="833438"/>
            </a:xfrm>
          </p:grpSpPr>
          <p:sp>
            <p:nvSpPr>
              <p:cNvPr id="368" name="Google Shape;368;p18"/>
              <p:cNvSpPr/>
              <p:nvPr/>
            </p:nvSpPr>
            <p:spPr>
              <a:xfrm>
                <a:off x="9271491" y="2279777"/>
                <a:ext cx="1619468" cy="828675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8"/>
              <p:cNvSpPr/>
              <p:nvPr/>
            </p:nvSpPr>
            <p:spPr>
              <a:xfrm>
                <a:off x="10445962" y="2276594"/>
                <a:ext cx="830263" cy="833438"/>
              </a:xfrm>
              <a:custGeom>
                <a:rect b="b" l="l" r="r" t="t"/>
                <a:pathLst>
                  <a:path extrusionOk="0" h="525" w="523">
                    <a:moveTo>
                      <a:pt x="261" y="0"/>
                    </a:moveTo>
                    <a:lnTo>
                      <a:pt x="308" y="5"/>
                    </a:lnTo>
                    <a:lnTo>
                      <a:pt x="353" y="16"/>
                    </a:lnTo>
                    <a:lnTo>
                      <a:pt x="393" y="36"/>
                    </a:lnTo>
                    <a:lnTo>
                      <a:pt x="429" y="62"/>
                    </a:lnTo>
                    <a:lnTo>
                      <a:pt x="461" y="94"/>
                    </a:lnTo>
                    <a:lnTo>
                      <a:pt x="487" y="130"/>
                    </a:lnTo>
                    <a:lnTo>
                      <a:pt x="507" y="170"/>
                    </a:lnTo>
                    <a:lnTo>
                      <a:pt x="519" y="215"/>
                    </a:lnTo>
                    <a:lnTo>
                      <a:pt x="523" y="263"/>
                    </a:lnTo>
                    <a:lnTo>
                      <a:pt x="519" y="309"/>
                    </a:lnTo>
                    <a:lnTo>
                      <a:pt x="507" y="354"/>
                    </a:lnTo>
                    <a:lnTo>
                      <a:pt x="487" y="395"/>
                    </a:lnTo>
                    <a:lnTo>
                      <a:pt x="461" y="431"/>
                    </a:lnTo>
                    <a:lnTo>
                      <a:pt x="429" y="463"/>
                    </a:lnTo>
                    <a:lnTo>
                      <a:pt x="393" y="489"/>
                    </a:lnTo>
                    <a:lnTo>
                      <a:pt x="353" y="508"/>
                    </a:lnTo>
                    <a:lnTo>
                      <a:pt x="308" y="521"/>
                    </a:lnTo>
                    <a:lnTo>
                      <a:pt x="261" y="525"/>
                    </a:lnTo>
                    <a:lnTo>
                      <a:pt x="215" y="521"/>
                    </a:lnTo>
                    <a:lnTo>
                      <a:pt x="170" y="508"/>
                    </a:lnTo>
                    <a:lnTo>
                      <a:pt x="130" y="489"/>
                    </a:lnTo>
                    <a:lnTo>
                      <a:pt x="92" y="463"/>
                    </a:lnTo>
                    <a:lnTo>
                      <a:pt x="60" y="431"/>
                    </a:lnTo>
                    <a:lnTo>
                      <a:pt x="34" y="395"/>
                    </a:lnTo>
                    <a:lnTo>
                      <a:pt x="16" y="354"/>
                    </a:lnTo>
                    <a:lnTo>
                      <a:pt x="4" y="309"/>
                    </a:lnTo>
                    <a:lnTo>
                      <a:pt x="0" y="263"/>
                    </a:lnTo>
                    <a:lnTo>
                      <a:pt x="4" y="215"/>
                    </a:lnTo>
                    <a:lnTo>
                      <a:pt x="16" y="170"/>
                    </a:lnTo>
                    <a:lnTo>
                      <a:pt x="34" y="130"/>
                    </a:lnTo>
                    <a:lnTo>
                      <a:pt x="60" y="94"/>
                    </a:lnTo>
                    <a:lnTo>
                      <a:pt x="92" y="62"/>
                    </a:lnTo>
                    <a:lnTo>
                      <a:pt x="130" y="36"/>
                    </a:lnTo>
                    <a:lnTo>
                      <a:pt x="170" y="16"/>
                    </a:lnTo>
                    <a:lnTo>
                      <a:pt x="215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</p:spPr>
            <p:txBody>
              <a:bodyPr anchorCtr="1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" name="Google Shape;370;p18"/>
            <p:cNvSpPr txBox="1"/>
            <p:nvPr/>
          </p:nvSpPr>
          <p:spPr>
            <a:xfrm>
              <a:off x="6455215" y="5360461"/>
              <a:ext cx="1949392" cy="662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92075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KPI: Pengurusan Kewangan &amp; Aset</a:t>
              </a:r>
              <a:endParaRPr/>
            </a:p>
          </p:txBody>
        </p:sp>
      </p:grpSp>
      <p:grpSp>
        <p:nvGrpSpPr>
          <p:cNvPr id="371" name="Google Shape;371;p18"/>
          <p:cNvGrpSpPr/>
          <p:nvPr/>
        </p:nvGrpSpPr>
        <p:grpSpPr>
          <a:xfrm>
            <a:off x="6319523" y="4878991"/>
            <a:ext cx="2118131" cy="584775"/>
            <a:chOff x="5301199" y="4629718"/>
            <a:chExt cx="2021564" cy="662817"/>
          </a:xfrm>
        </p:grpSpPr>
        <p:grpSp>
          <p:nvGrpSpPr>
            <p:cNvPr id="372" name="Google Shape;372;p18"/>
            <p:cNvGrpSpPr/>
            <p:nvPr/>
          </p:nvGrpSpPr>
          <p:grpSpPr>
            <a:xfrm rot="10800000">
              <a:off x="5301199" y="4635583"/>
              <a:ext cx="2004734" cy="647544"/>
              <a:chOff x="9271491" y="2276594"/>
              <a:chExt cx="2004734" cy="833438"/>
            </a:xfrm>
          </p:grpSpPr>
          <p:sp>
            <p:nvSpPr>
              <p:cNvPr id="373" name="Google Shape;373;p18"/>
              <p:cNvSpPr/>
              <p:nvPr/>
            </p:nvSpPr>
            <p:spPr>
              <a:xfrm>
                <a:off x="9271491" y="2279777"/>
                <a:ext cx="1619468" cy="828675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10445962" y="2276594"/>
                <a:ext cx="830263" cy="833438"/>
              </a:xfrm>
              <a:custGeom>
                <a:rect b="b" l="l" r="r" t="t"/>
                <a:pathLst>
                  <a:path extrusionOk="0" h="525" w="523">
                    <a:moveTo>
                      <a:pt x="261" y="0"/>
                    </a:moveTo>
                    <a:lnTo>
                      <a:pt x="308" y="5"/>
                    </a:lnTo>
                    <a:lnTo>
                      <a:pt x="353" y="16"/>
                    </a:lnTo>
                    <a:lnTo>
                      <a:pt x="393" y="36"/>
                    </a:lnTo>
                    <a:lnTo>
                      <a:pt x="429" y="62"/>
                    </a:lnTo>
                    <a:lnTo>
                      <a:pt x="461" y="94"/>
                    </a:lnTo>
                    <a:lnTo>
                      <a:pt x="487" y="130"/>
                    </a:lnTo>
                    <a:lnTo>
                      <a:pt x="507" y="170"/>
                    </a:lnTo>
                    <a:lnTo>
                      <a:pt x="519" y="215"/>
                    </a:lnTo>
                    <a:lnTo>
                      <a:pt x="523" y="263"/>
                    </a:lnTo>
                    <a:lnTo>
                      <a:pt x="519" y="309"/>
                    </a:lnTo>
                    <a:lnTo>
                      <a:pt x="507" y="354"/>
                    </a:lnTo>
                    <a:lnTo>
                      <a:pt x="487" y="395"/>
                    </a:lnTo>
                    <a:lnTo>
                      <a:pt x="461" y="431"/>
                    </a:lnTo>
                    <a:lnTo>
                      <a:pt x="429" y="463"/>
                    </a:lnTo>
                    <a:lnTo>
                      <a:pt x="393" y="489"/>
                    </a:lnTo>
                    <a:lnTo>
                      <a:pt x="353" y="508"/>
                    </a:lnTo>
                    <a:lnTo>
                      <a:pt x="308" y="521"/>
                    </a:lnTo>
                    <a:lnTo>
                      <a:pt x="261" y="525"/>
                    </a:lnTo>
                    <a:lnTo>
                      <a:pt x="215" y="521"/>
                    </a:lnTo>
                    <a:lnTo>
                      <a:pt x="170" y="508"/>
                    </a:lnTo>
                    <a:lnTo>
                      <a:pt x="130" y="489"/>
                    </a:lnTo>
                    <a:lnTo>
                      <a:pt x="92" y="463"/>
                    </a:lnTo>
                    <a:lnTo>
                      <a:pt x="60" y="431"/>
                    </a:lnTo>
                    <a:lnTo>
                      <a:pt x="34" y="395"/>
                    </a:lnTo>
                    <a:lnTo>
                      <a:pt x="16" y="354"/>
                    </a:lnTo>
                    <a:lnTo>
                      <a:pt x="4" y="309"/>
                    </a:lnTo>
                    <a:lnTo>
                      <a:pt x="0" y="263"/>
                    </a:lnTo>
                    <a:lnTo>
                      <a:pt x="4" y="215"/>
                    </a:lnTo>
                    <a:lnTo>
                      <a:pt x="16" y="170"/>
                    </a:lnTo>
                    <a:lnTo>
                      <a:pt x="34" y="130"/>
                    </a:lnTo>
                    <a:lnTo>
                      <a:pt x="60" y="94"/>
                    </a:lnTo>
                    <a:lnTo>
                      <a:pt x="92" y="62"/>
                    </a:lnTo>
                    <a:lnTo>
                      <a:pt x="130" y="36"/>
                    </a:lnTo>
                    <a:lnTo>
                      <a:pt x="170" y="16"/>
                    </a:lnTo>
                    <a:lnTo>
                      <a:pt x="215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</p:spPr>
            <p:txBody>
              <a:bodyPr anchorCtr="1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" name="Google Shape;375;p18"/>
            <p:cNvSpPr txBox="1"/>
            <p:nvPr/>
          </p:nvSpPr>
          <p:spPr>
            <a:xfrm>
              <a:off x="5381421" y="4629718"/>
              <a:ext cx="1941342" cy="662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92075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KPI: Perkhidmatan Perpustakaan &amp; ICT</a:t>
              </a:r>
              <a:endParaRPr/>
            </a:p>
          </p:txBody>
        </p:sp>
      </p:grpSp>
      <p:cxnSp>
        <p:nvCxnSpPr>
          <p:cNvPr id="376" name="Google Shape;376;p18"/>
          <p:cNvCxnSpPr/>
          <p:nvPr/>
        </p:nvCxnSpPr>
        <p:spPr>
          <a:xfrm>
            <a:off x="8932338" y="3512628"/>
            <a:ext cx="546000" cy="4422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3856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7" name="Google Shape;377;p18"/>
          <p:cNvCxnSpPr/>
          <p:nvPr/>
        </p:nvCxnSpPr>
        <p:spPr>
          <a:xfrm flipH="1" rot="-5400000">
            <a:off x="8612367" y="3941742"/>
            <a:ext cx="696300" cy="460200"/>
          </a:xfrm>
          <a:prstGeom prst="bentConnector3">
            <a:avLst>
              <a:gd fmla="val 49997" name="adj1"/>
            </a:avLst>
          </a:prstGeom>
          <a:noFill/>
          <a:ln cap="flat" cmpd="sng" w="28575">
            <a:solidFill>
              <a:srgbClr val="3856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8" name="Google Shape;378;p18"/>
          <p:cNvCxnSpPr/>
          <p:nvPr/>
        </p:nvCxnSpPr>
        <p:spPr>
          <a:xfrm flipH="1" rot="-5400000">
            <a:off x="8191108" y="4332036"/>
            <a:ext cx="1262100" cy="357600"/>
          </a:xfrm>
          <a:prstGeom prst="bentConnector3">
            <a:avLst>
              <a:gd fmla="val 50005" name="adj1"/>
            </a:avLst>
          </a:prstGeom>
          <a:noFill/>
          <a:ln cap="flat" cmpd="sng" w="28575">
            <a:solidFill>
              <a:srgbClr val="3856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9" name="Google Shape;379;p18"/>
          <p:cNvCxnSpPr/>
          <p:nvPr/>
        </p:nvCxnSpPr>
        <p:spPr>
          <a:xfrm flipH="1" rot="-5400000">
            <a:off x="7704407" y="4715010"/>
            <a:ext cx="1610700" cy="45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3856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0" name="Google Shape;380;p18"/>
          <p:cNvCxnSpPr/>
          <p:nvPr/>
        </p:nvCxnSpPr>
        <p:spPr>
          <a:xfrm rot="5400000">
            <a:off x="7805798" y="4362929"/>
            <a:ext cx="922800" cy="121800"/>
          </a:xfrm>
          <a:prstGeom prst="bentConnector3">
            <a:avLst>
              <a:gd fmla="val 50001" name="adj1"/>
            </a:avLst>
          </a:prstGeom>
          <a:noFill/>
          <a:ln cap="flat" cmpd="sng" w="28575">
            <a:solidFill>
              <a:srgbClr val="3856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381" name="Google Shape;381;p18"/>
          <p:cNvGrpSpPr/>
          <p:nvPr/>
        </p:nvGrpSpPr>
        <p:grpSpPr>
          <a:xfrm>
            <a:off x="6369312" y="4254940"/>
            <a:ext cx="1651062" cy="571300"/>
            <a:chOff x="4836888" y="3905675"/>
            <a:chExt cx="2004734" cy="647544"/>
          </a:xfrm>
        </p:grpSpPr>
        <p:grpSp>
          <p:nvGrpSpPr>
            <p:cNvPr id="382" name="Google Shape;382;p18"/>
            <p:cNvGrpSpPr/>
            <p:nvPr/>
          </p:nvGrpSpPr>
          <p:grpSpPr>
            <a:xfrm rot="10800000">
              <a:off x="4836888" y="3905675"/>
              <a:ext cx="2004734" cy="647544"/>
              <a:chOff x="9271491" y="2276594"/>
              <a:chExt cx="2004734" cy="833438"/>
            </a:xfrm>
          </p:grpSpPr>
          <p:sp>
            <p:nvSpPr>
              <p:cNvPr id="383" name="Google Shape;383;p18"/>
              <p:cNvSpPr/>
              <p:nvPr/>
            </p:nvSpPr>
            <p:spPr>
              <a:xfrm>
                <a:off x="9271491" y="2279777"/>
                <a:ext cx="1619468" cy="828675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8"/>
              <p:cNvSpPr/>
              <p:nvPr/>
            </p:nvSpPr>
            <p:spPr>
              <a:xfrm>
                <a:off x="10445962" y="2276594"/>
                <a:ext cx="830263" cy="833438"/>
              </a:xfrm>
              <a:custGeom>
                <a:rect b="b" l="l" r="r" t="t"/>
                <a:pathLst>
                  <a:path extrusionOk="0" h="525" w="523">
                    <a:moveTo>
                      <a:pt x="261" y="0"/>
                    </a:moveTo>
                    <a:lnTo>
                      <a:pt x="308" y="5"/>
                    </a:lnTo>
                    <a:lnTo>
                      <a:pt x="353" y="16"/>
                    </a:lnTo>
                    <a:lnTo>
                      <a:pt x="393" y="36"/>
                    </a:lnTo>
                    <a:lnTo>
                      <a:pt x="429" y="62"/>
                    </a:lnTo>
                    <a:lnTo>
                      <a:pt x="461" y="94"/>
                    </a:lnTo>
                    <a:lnTo>
                      <a:pt x="487" y="130"/>
                    </a:lnTo>
                    <a:lnTo>
                      <a:pt x="507" y="170"/>
                    </a:lnTo>
                    <a:lnTo>
                      <a:pt x="519" y="215"/>
                    </a:lnTo>
                    <a:lnTo>
                      <a:pt x="523" y="263"/>
                    </a:lnTo>
                    <a:lnTo>
                      <a:pt x="519" y="309"/>
                    </a:lnTo>
                    <a:lnTo>
                      <a:pt x="507" y="354"/>
                    </a:lnTo>
                    <a:lnTo>
                      <a:pt x="487" y="395"/>
                    </a:lnTo>
                    <a:lnTo>
                      <a:pt x="461" y="431"/>
                    </a:lnTo>
                    <a:lnTo>
                      <a:pt x="429" y="463"/>
                    </a:lnTo>
                    <a:lnTo>
                      <a:pt x="393" y="489"/>
                    </a:lnTo>
                    <a:lnTo>
                      <a:pt x="353" y="508"/>
                    </a:lnTo>
                    <a:lnTo>
                      <a:pt x="308" y="521"/>
                    </a:lnTo>
                    <a:lnTo>
                      <a:pt x="261" y="525"/>
                    </a:lnTo>
                    <a:lnTo>
                      <a:pt x="215" y="521"/>
                    </a:lnTo>
                    <a:lnTo>
                      <a:pt x="170" y="508"/>
                    </a:lnTo>
                    <a:lnTo>
                      <a:pt x="130" y="489"/>
                    </a:lnTo>
                    <a:lnTo>
                      <a:pt x="92" y="463"/>
                    </a:lnTo>
                    <a:lnTo>
                      <a:pt x="60" y="431"/>
                    </a:lnTo>
                    <a:lnTo>
                      <a:pt x="34" y="395"/>
                    </a:lnTo>
                    <a:lnTo>
                      <a:pt x="16" y="354"/>
                    </a:lnTo>
                    <a:lnTo>
                      <a:pt x="4" y="309"/>
                    </a:lnTo>
                    <a:lnTo>
                      <a:pt x="0" y="263"/>
                    </a:lnTo>
                    <a:lnTo>
                      <a:pt x="4" y="215"/>
                    </a:lnTo>
                    <a:lnTo>
                      <a:pt x="16" y="170"/>
                    </a:lnTo>
                    <a:lnTo>
                      <a:pt x="34" y="130"/>
                    </a:lnTo>
                    <a:lnTo>
                      <a:pt x="60" y="94"/>
                    </a:lnTo>
                    <a:lnTo>
                      <a:pt x="92" y="62"/>
                    </a:lnTo>
                    <a:lnTo>
                      <a:pt x="130" y="36"/>
                    </a:lnTo>
                    <a:lnTo>
                      <a:pt x="170" y="16"/>
                    </a:lnTo>
                    <a:lnTo>
                      <a:pt x="215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</p:spPr>
            <p:txBody>
              <a:bodyPr anchorCtr="1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5" name="Google Shape;385;p18"/>
            <p:cNvSpPr txBox="1"/>
            <p:nvPr/>
          </p:nvSpPr>
          <p:spPr>
            <a:xfrm>
              <a:off x="4917765" y="4016924"/>
              <a:ext cx="1804559" cy="383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92075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KPI: Pertanian</a:t>
              </a:r>
              <a:endParaRPr/>
            </a:p>
          </p:txBody>
        </p:sp>
      </p:grpSp>
      <p:cxnSp>
        <p:nvCxnSpPr>
          <p:cNvPr id="386" name="Google Shape;386;p18"/>
          <p:cNvCxnSpPr>
            <a:endCxn id="387" idx="0"/>
          </p:cNvCxnSpPr>
          <p:nvPr/>
        </p:nvCxnSpPr>
        <p:spPr>
          <a:xfrm rot="5400000">
            <a:off x="4085764" y="3922571"/>
            <a:ext cx="431100" cy="142500"/>
          </a:xfrm>
          <a:prstGeom prst="bentConnector2">
            <a:avLst/>
          </a:prstGeom>
          <a:noFill/>
          <a:ln cap="flat" cmpd="sng" w="28575">
            <a:solidFill>
              <a:srgbClr val="66006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8" name="Google Shape;388;p18"/>
          <p:cNvCxnSpPr/>
          <p:nvPr/>
        </p:nvCxnSpPr>
        <p:spPr>
          <a:xfrm rot="5400000">
            <a:off x="3706574" y="3397995"/>
            <a:ext cx="371100" cy="229200"/>
          </a:xfrm>
          <a:prstGeom prst="bentConnector2">
            <a:avLst/>
          </a:prstGeom>
          <a:noFill/>
          <a:ln cap="flat" cmpd="sng" w="28575">
            <a:solidFill>
              <a:srgbClr val="66006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89" name="Google Shape;389;p18"/>
          <p:cNvSpPr/>
          <p:nvPr/>
        </p:nvSpPr>
        <p:spPr>
          <a:xfrm>
            <a:off x="2704319" y="3491652"/>
            <a:ext cx="1073226" cy="413117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7030A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Awal</a:t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8"/>
          <p:cNvSpPr/>
          <p:nvPr/>
        </p:nvSpPr>
        <p:spPr>
          <a:xfrm>
            <a:off x="3156838" y="4002812"/>
            <a:ext cx="1073226" cy="413117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7030A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HY1</a:t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8"/>
          <p:cNvSpPr/>
          <p:nvPr/>
        </p:nvSpPr>
        <p:spPr>
          <a:xfrm>
            <a:off x="206448" y="5936730"/>
            <a:ext cx="382743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alibri"/>
              <a:buNone/>
            </a:pPr>
            <a:r>
              <a:rPr b="0" i="0" lang="en-US" sz="12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Nota: </a:t>
            </a:r>
            <a:br>
              <a:rPr b="0" i="0" lang="en-US" sz="1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Awal- Penilaian Risiko Awal</a:t>
            </a:r>
            <a:br>
              <a:rPr b="0" i="0" lang="en-US" sz="1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HY1 – Penilaian Pertengahan Tehun Pertama</a:t>
            </a:r>
            <a:br>
              <a:rPr b="0" i="0" lang="en-US" sz="1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HY2 – Penilaian Pertengahan Tahun Kedua</a:t>
            </a:r>
            <a:endParaRPr/>
          </a:p>
        </p:txBody>
      </p:sp>
      <p:cxnSp>
        <p:nvCxnSpPr>
          <p:cNvPr id="391" name="Google Shape;391;p18"/>
          <p:cNvCxnSpPr/>
          <p:nvPr/>
        </p:nvCxnSpPr>
        <p:spPr>
          <a:xfrm flipH="1">
            <a:off x="7360454" y="3689346"/>
            <a:ext cx="348000" cy="2994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3856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392" name="Google Shape;392;p18"/>
          <p:cNvGrpSpPr/>
          <p:nvPr/>
        </p:nvGrpSpPr>
        <p:grpSpPr>
          <a:xfrm>
            <a:off x="2064689" y="696956"/>
            <a:ext cx="1346454" cy="528197"/>
            <a:chOff x="1120349" y="130302"/>
            <a:chExt cx="1668624" cy="742326"/>
          </a:xfrm>
        </p:grpSpPr>
        <p:sp>
          <p:nvSpPr>
            <p:cNvPr id="393" name="Google Shape;393;p18"/>
            <p:cNvSpPr/>
            <p:nvPr/>
          </p:nvSpPr>
          <p:spPr>
            <a:xfrm rot="399620">
              <a:off x="1245393" y="211169"/>
              <a:ext cx="1428238" cy="580593"/>
            </a:xfrm>
            <a:custGeom>
              <a:rect b="b" l="l" r="r" t="t"/>
              <a:pathLst>
                <a:path extrusionOk="0" h="735" w="734">
                  <a:moveTo>
                    <a:pt x="359" y="0"/>
                  </a:moveTo>
                  <a:lnTo>
                    <a:pt x="734" y="0"/>
                  </a:lnTo>
                  <a:lnTo>
                    <a:pt x="734" y="386"/>
                  </a:lnTo>
                  <a:lnTo>
                    <a:pt x="731" y="430"/>
                  </a:lnTo>
                  <a:lnTo>
                    <a:pt x="724" y="472"/>
                  </a:lnTo>
                  <a:lnTo>
                    <a:pt x="712" y="513"/>
                  </a:lnTo>
                  <a:lnTo>
                    <a:pt x="694" y="550"/>
                  </a:lnTo>
                  <a:lnTo>
                    <a:pt x="673" y="586"/>
                  </a:lnTo>
                  <a:lnTo>
                    <a:pt x="648" y="619"/>
                  </a:lnTo>
                  <a:lnTo>
                    <a:pt x="619" y="647"/>
                  </a:lnTo>
                  <a:lnTo>
                    <a:pt x="587" y="673"/>
                  </a:lnTo>
                  <a:lnTo>
                    <a:pt x="553" y="694"/>
                  </a:lnTo>
                  <a:lnTo>
                    <a:pt x="514" y="711"/>
                  </a:lnTo>
                  <a:lnTo>
                    <a:pt x="474" y="723"/>
                  </a:lnTo>
                  <a:lnTo>
                    <a:pt x="432" y="732"/>
                  </a:lnTo>
                  <a:lnTo>
                    <a:pt x="388" y="735"/>
                  </a:lnTo>
                  <a:lnTo>
                    <a:pt x="0" y="735"/>
                  </a:lnTo>
                  <a:lnTo>
                    <a:pt x="0" y="357"/>
                  </a:lnTo>
                  <a:lnTo>
                    <a:pt x="3" y="312"/>
                  </a:lnTo>
                  <a:lnTo>
                    <a:pt x="11" y="269"/>
                  </a:lnTo>
                  <a:lnTo>
                    <a:pt x="24" y="229"/>
                  </a:lnTo>
                  <a:lnTo>
                    <a:pt x="43" y="190"/>
                  </a:lnTo>
                  <a:lnTo>
                    <a:pt x="65" y="153"/>
                  </a:lnTo>
                  <a:lnTo>
                    <a:pt x="92" y="121"/>
                  </a:lnTo>
                  <a:lnTo>
                    <a:pt x="121" y="90"/>
                  </a:lnTo>
                  <a:lnTo>
                    <a:pt x="155" y="65"/>
                  </a:lnTo>
                  <a:lnTo>
                    <a:pt x="191" y="42"/>
                  </a:lnTo>
                  <a:lnTo>
                    <a:pt x="230" y="24"/>
                  </a:lnTo>
                  <a:lnTo>
                    <a:pt x="272" y="11"/>
                  </a:lnTo>
                  <a:lnTo>
                    <a:pt x="315" y="3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8"/>
            <p:cNvSpPr txBox="1"/>
            <p:nvPr/>
          </p:nvSpPr>
          <p:spPr>
            <a:xfrm>
              <a:off x="1120349" y="296135"/>
              <a:ext cx="16686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Tolak ansur</a:t>
              </a:r>
              <a:endParaRPr/>
            </a:p>
          </p:txBody>
        </p:sp>
      </p:grpSp>
      <p:grpSp>
        <p:nvGrpSpPr>
          <p:cNvPr id="395" name="Google Shape;395;p18"/>
          <p:cNvGrpSpPr/>
          <p:nvPr/>
        </p:nvGrpSpPr>
        <p:grpSpPr>
          <a:xfrm>
            <a:off x="2130847" y="1155020"/>
            <a:ext cx="1346454" cy="528197"/>
            <a:chOff x="1120349" y="130302"/>
            <a:chExt cx="1668624" cy="742326"/>
          </a:xfrm>
        </p:grpSpPr>
        <p:sp>
          <p:nvSpPr>
            <p:cNvPr id="396" name="Google Shape;396;p18"/>
            <p:cNvSpPr/>
            <p:nvPr/>
          </p:nvSpPr>
          <p:spPr>
            <a:xfrm rot="399620">
              <a:off x="1245393" y="211169"/>
              <a:ext cx="1428238" cy="580593"/>
            </a:xfrm>
            <a:custGeom>
              <a:rect b="b" l="l" r="r" t="t"/>
              <a:pathLst>
                <a:path extrusionOk="0" h="735" w="734">
                  <a:moveTo>
                    <a:pt x="359" y="0"/>
                  </a:moveTo>
                  <a:lnTo>
                    <a:pt x="734" y="0"/>
                  </a:lnTo>
                  <a:lnTo>
                    <a:pt x="734" y="386"/>
                  </a:lnTo>
                  <a:lnTo>
                    <a:pt x="731" y="430"/>
                  </a:lnTo>
                  <a:lnTo>
                    <a:pt x="724" y="472"/>
                  </a:lnTo>
                  <a:lnTo>
                    <a:pt x="712" y="513"/>
                  </a:lnTo>
                  <a:lnTo>
                    <a:pt x="694" y="550"/>
                  </a:lnTo>
                  <a:lnTo>
                    <a:pt x="673" y="586"/>
                  </a:lnTo>
                  <a:lnTo>
                    <a:pt x="648" y="619"/>
                  </a:lnTo>
                  <a:lnTo>
                    <a:pt x="619" y="647"/>
                  </a:lnTo>
                  <a:lnTo>
                    <a:pt x="587" y="673"/>
                  </a:lnTo>
                  <a:lnTo>
                    <a:pt x="553" y="694"/>
                  </a:lnTo>
                  <a:lnTo>
                    <a:pt x="514" y="711"/>
                  </a:lnTo>
                  <a:lnTo>
                    <a:pt x="474" y="723"/>
                  </a:lnTo>
                  <a:lnTo>
                    <a:pt x="432" y="732"/>
                  </a:lnTo>
                  <a:lnTo>
                    <a:pt x="388" y="735"/>
                  </a:lnTo>
                  <a:lnTo>
                    <a:pt x="0" y="735"/>
                  </a:lnTo>
                  <a:lnTo>
                    <a:pt x="0" y="357"/>
                  </a:lnTo>
                  <a:lnTo>
                    <a:pt x="3" y="312"/>
                  </a:lnTo>
                  <a:lnTo>
                    <a:pt x="11" y="269"/>
                  </a:lnTo>
                  <a:lnTo>
                    <a:pt x="24" y="229"/>
                  </a:lnTo>
                  <a:lnTo>
                    <a:pt x="43" y="190"/>
                  </a:lnTo>
                  <a:lnTo>
                    <a:pt x="65" y="153"/>
                  </a:lnTo>
                  <a:lnTo>
                    <a:pt x="92" y="121"/>
                  </a:lnTo>
                  <a:lnTo>
                    <a:pt x="121" y="90"/>
                  </a:lnTo>
                  <a:lnTo>
                    <a:pt x="155" y="65"/>
                  </a:lnTo>
                  <a:lnTo>
                    <a:pt x="191" y="42"/>
                  </a:lnTo>
                  <a:lnTo>
                    <a:pt x="230" y="24"/>
                  </a:lnTo>
                  <a:lnTo>
                    <a:pt x="272" y="11"/>
                  </a:lnTo>
                  <a:lnTo>
                    <a:pt x="315" y="3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8"/>
            <p:cNvSpPr txBox="1"/>
            <p:nvPr/>
          </p:nvSpPr>
          <p:spPr>
            <a:xfrm>
              <a:off x="1120349" y="296135"/>
              <a:ext cx="16686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Rawat</a:t>
              </a:r>
              <a:endParaRPr/>
            </a:p>
          </p:txBody>
        </p:sp>
      </p:grpSp>
      <p:grpSp>
        <p:nvGrpSpPr>
          <p:cNvPr id="398" name="Google Shape;398;p18"/>
          <p:cNvGrpSpPr/>
          <p:nvPr/>
        </p:nvGrpSpPr>
        <p:grpSpPr>
          <a:xfrm>
            <a:off x="2186463" y="1617422"/>
            <a:ext cx="1346454" cy="528197"/>
            <a:chOff x="1120349" y="130302"/>
            <a:chExt cx="1668624" cy="742326"/>
          </a:xfrm>
        </p:grpSpPr>
        <p:sp>
          <p:nvSpPr>
            <p:cNvPr id="399" name="Google Shape;399;p18"/>
            <p:cNvSpPr/>
            <p:nvPr/>
          </p:nvSpPr>
          <p:spPr>
            <a:xfrm rot="399620">
              <a:off x="1245393" y="211169"/>
              <a:ext cx="1428238" cy="580593"/>
            </a:xfrm>
            <a:custGeom>
              <a:rect b="b" l="l" r="r" t="t"/>
              <a:pathLst>
                <a:path extrusionOk="0" h="735" w="734">
                  <a:moveTo>
                    <a:pt x="359" y="0"/>
                  </a:moveTo>
                  <a:lnTo>
                    <a:pt x="734" y="0"/>
                  </a:lnTo>
                  <a:lnTo>
                    <a:pt x="734" y="386"/>
                  </a:lnTo>
                  <a:lnTo>
                    <a:pt x="731" y="430"/>
                  </a:lnTo>
                  <a:lnTo>
                    <a:pt x="724" y="472"/>
                  </a:lnTo>
                  <a:lnTo>
                    <a:pt x="712" y="513"/>
                  </a:lnTo>
                  <a:lnTo>
                    <a:pt x="694" y="550"/>
                  </a:lnTo>
                  <a:lnTo>
                    <a:pt x="673" y="586"/>
                  </a:lnTo>
                  <a:lnTo>
                    <a:pt x="648" y="619"/>
                  </a:lnTo>
                  <a:lnTo>
                    <a:pt x="619" y="647"/>
                  </a:lnTo>
                  <a:lnTo>
                    <a:pt x="587" y="673"/>
                  </a:lnTo>
                  <a:lnTo>
                    <a:pt x="553" y="694"/>
                  </a:lnTo>
                  <a:lnTo>
                    <a:pt x="514" y="711"/>
                  </a:lnTo>
                  <a:lnTo>
                    <a:pt x="474" y="723"/>
                  </a:lnTo>
                  <a:lnTo>
                    <a:pt x="432" y="732"/>
                  </a:lnTo>
                  <a:lnTo>
                    <a:pt x="388" y="735"/>
                  </a:lnTo>
                  <a:lnTo>
                    <a:pt x="0" y="735"/>
                  </a:lnTo>
                  <a:lnTo>
                    <a:pt x="0" y="357"/>
                  </a:lnTo>
                  <a:lnTo>
                    <a:pt x="3" y="312"/>
                  </a:lnTo>
                  <a:lnTo>
                    <a:pt x="11" y="269"/>
                  </a:lnTo>
                  <a:lnTo>
                    <a:pt x="24" y="229"/>
                  </a:lnTo>
                  <a:lnTo>
                    <a:pt x="43" y="190"/>
                  </a:lnTo>
                  <a:lnTo>
                    <a:pt x="65" y="153"/>
                  </a:lnTo>
                  <a:lnTo>
                    <a:pt x="92" y="121"/>
                  </a:lnTo>
                  <a:lnTo>
                    <a:pt x="121" y="90"/>
                  </a:lnTo>
                  <a:lnTo>
                    <a:pt x="155" y="65"/>
                  </a:lnTo>
                  <a:lnTo>
                    <a:pt x="191" y="42"/>
                  </a:lnTo>
                  <a:lnTo>
                    <a:pt x="230" y="24"/>
                  </a:lnTo>
                  <a:lnTo>
                    <a:pt x="272" y="11"/>
                  </a:lnTo>
                  <a:lnTo>
                    <a:pt x="315" y="3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 txBox="1"/>
            <p:nvPr/>
          </p:nvSpPr>
          <p:spPr>
            <a:xfrm>
              <a:off x="1120349" y="296135"/>
              <a:ext cx="16686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Pindah</a:t>
              </a:r>
              <a:endParaRPr/>
            </a:p>
          </p:txBody>
        </p:sp>
      </p:grpSp>
      <p:grpSp>
        <p:nvGrpSpPr>
          <p:cNvPr id="401" name="Google Shape;401;p18"/>
          <p:cNvGrpSpPr/>
          <p:nvPr/>
        </p:nvGrpSpPr>
        <p:grpSpPr>
          <a:xfrm>
            <a:off x="2203724" y="2079334"/>
            <a:ext cx="1346454" cy="528197"/>
            <a:chOff x="1136388" y="130302"/>
            <a:chExt cx="1668624" cy="742326"/>
          </a:xfrm>
        </p:grpSpPr>
        <p:sp>
          <p:nvSpPr>
            <p:cNvPr id="402" name="Google Shape;402;p18"/>
            <p:cNvSpPr/>
            <p:nvPr/>
          </p:nvSpPr>
          <p:spPr>
            <a:xfrm rot="399620">
              <a:off x="1245393" y="211169"/>
              <a:ext cx="1428238" cy="580593"/>
            </a:xfrm>
            <a:custGeom>
              <a:rect b="b" l="l" r="r" t="t"/>
              <a:pathLst>
                <a:path extrusionOk="0" h="735" w="734">
                  <a:moveTo>
                    <a:pt x="359" y="0"/>
                  </a:moveTo>
                  <a:lnTo>
                    <a:pt x="734" y="0"/>
                  </a:lnTo>
                  <a:lnTo>
                    <a:pt x="734" y="386"/>
                  </a:lnTo>
                  <a:lnTo>
                    <a:pt x="731" y="430"/>
                  </a:lnTo>
                  <a:lnTo>
                    <a:pt x="724" y="472"/>
                  </a:lnTo>
                  <a:lnTo>
                    <a:pt x="712" y="513"/>
                  </a:lnTo>
                  <a:lnTo>
                    <a:pt x="694" y="550"/>
                  </a:lnTo>
                  <a:lnTo>
                    <a:pt x="673" y="586"/>
                  </a:lnTo>
                  <a:lnTo>
                    <a:pt x="648" y="619"/>
                  </a:lnTo>
                  <a:lnTo>
                    <a:pt x="619" y="647"/>
                  </a:lnTo>
                  <a:lnTo>
                    <a:pt x="587" y="673"/>
                  </a:lnTo>
                  <a:lnTo>
                    <a:pt x="553" y="694"/>
                  </a:lnTo>
                  <a:lnTo>
                    <a:pt x="514" y="711"/>
                  </a:lnTo>
                  <a:lnTo>
                    <a:pt x="474" y="723"/>
                  </a:lnTo>
                  <a:lnTo>
                    <a:pt x="432" y="732"/>
                  </a:lnTo>
                  <a:lnTo>
                    <a:pt x="388" y="735"/>
                  </a:lnTo>
                  <a:lnTo>
                    <a:pt x="0" y="735"/>
                  </a:lnTo>
                  <a:lnTo>
                    <a:pt x="0" y="357"/>
                  </a:lnTo>
                  <a:lnTo>
                    <a:pt x="3" y="312"/>
                  </a:lnTo>
                  <a:lnTo>
                    <a:pt x="11" y="269"/>
                  </a:lnTo>
                  <a:lnTo>
                    <a:pt x="24" y="229"/>
                  </a:lnTo>
                  <a:lnTo>
                    <a:pt x="43" y="190"/>
                  </a:lnTo>
                  <a:lnTo>
                    <a:pt x="65" y="153"/>
                  </a:lnTo>
                  <a:lnTo>
                    <a:pt x="92" y="121"/>
                  </a:lnTo>
                  <a:lnTo>
                    <a:pt x="121" y="90"/>
                  </a:lnTo>
                  <a:lnTo>
                    <a:pt x="155" y="65"/>
                  </a:lnTo>
                  <a:lnTo>
                    <a:pt x="191" y="42"/>
                  </a:lnTo>
                  <a:lnTo>
                    <a:pt x="230" y="24"/>
                  </a:lnTo>
                  <a:lnTo>
                    <a:pt x="272" y="11"/>
                  </a:lnTo>
                  <a:lnTo>
                    <a:pt x="315" y="3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8"/>
            <p:cNvSpPr txBox="1"/>
            <p:nvPr/>
          </p:nvSpPr>
          <p:spPr>
            <a:xfrm>
              <a:off x="1136388" y="260848"/>
              <a:ext cx="16686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Hapus</a:t>
              </a:r>
              <a:endParaRPr/>
            </a:p>
          </p:txBody>
        </p:sp>
      </p:grpSp>
      <p:grpSp>
        <p:nvGrpSpPr>
          <p:cNvPr id="404" name="Google Shape;404;p18"/>
          <p:cNvGrpSpPr/>
          <p:nvPr/>
        </p:nvGrpSpPr>
        <p:grpSpPr>
          <a:xfrm>
            <a:off x="2225823" y="2559125"/>
            <a:ext cx="1346454" cy="528197"/>
            <a:chOff x="1120349" y="130302"/>
            <a:chExt cx="1668624" cy="742326"/>
          </a:xfrm>
        </p:grpSpPr>
        <p:sp>
          <p:nvSpPr>
            <p:cNvPr id="405" name="Google Shape;405;p18"/>
            <p:cNvSpPr/>
            <p:nvPr/>
          </p:nvSpPr>
          <p:spPr>
            <a:xfrm rot="399620">
              <a:off x="1245393" y="211169"/>
              <a:ext cx="1428238" cy="580593"/>
            </a:xfrm>
            <a:custGeom>
              <a:rect b="b" l="l" r="r" t="t"/>
              <a:pathLst>
                <a:path extrusionOk="0" h="735" w="734">
                  <a:moveTo>
                    <a:pt x="359" y="0"/>
                  </a:moveTo>
                  <a:lnTo>
                    <a:pt x="734" y="0"/>
                  </a:lnTo>
                  <a:lnTo>
                    <a:pt x="734" y="386"/>
                  </a:lnTo>
                  <a:lnTo>
                    <a:pt x="731" y="430"/>
                  </a:lnTo>
                  <a:lnTo>
                    <a:pt x="724" y="472"/>
                  </a:lnTo>
                  <a:lnTo>
                    <a:pt x="712" y="513"/>
                  </a:lnTo>
                  <a:lnTo>
                    <a:pt x="694" y="550"/>
                  </a:lnTo>
                  <a:lnTo>
                    <a:pt x="673" y="586"/>
                  </a:lnTo>
                  <a:lnTo>
                    <a:pt x="648" y="619"/>
                  </a:lnTo>
                  <a:lnTo>
                    <a:pt x="619" y="647"/>
                  </a:lnTo>
                  <a:lnTo>
                    <a:pt x="587" y="673"/>
                  </a:lnTo>
                  <a:lnTo>
                    <a:pt x="553" y="694"/>
                  </a:lnTo>
                  <a:lnTo>
                    <a:pt x="514" y="711"/>
                  </a:lnTo>
                  <a:lnTo>
                    <a:pt x="474" y="723"/>
                  </a:lnTo>
                  <a:lnTo>
                    <a:pt x="432" y="732"/>
                  </a:lnTo>
                  <a:lnTo>
                    <a:pt x="388" y="735"/>
                  </a:lnTo>
                  <a:lnTo>
                    <a:pt x="0" y="735"/>
                  </a:lnTo>
                  <a:lnTo>
                    <a:pt x="0" y="357"/>
                  </a:lnTo>
                  <a:lnTo>
                    <a:pt x="3" y="312"/>
                  </a:lnTo>
                  <a:lnTo>
                    <a:pt x="11" y="269"/>
                  </a:lnTo>
                  <a:lnTo>
                    <a:pt x="24" y="229"/>
                  </a:lnTo>
                  <a:lnTo>
                    <a:pt x="43" y="190"/>
                  </a:lnTo>
                  <a:lnTo>
                    <a:pt x="65" y="153"/>
                  </a:lnTo>
                  <a:lnTo>
                    <a:pt x="92" y="121"/>
                  </a:lnTo>
                  <a:lnTo>
                    <a:pt x="121" y="90"/>
                  </a:lnTo>
                  <a:lnTo>
                    <a:pt x="155" y="65"/>
                  </a:lnTo>
                  <a:lnTo>
                    <a:pt x="191" y="42"/>
                  </a:lnTo>
                  <a:lnTo>
                    <a:pt x="230" y="24"/>
                  </a:lnTo>
                  <a:lnTo>
                    <a:pt x="272" y="11"/>
                  </a:lnTo>
                  <a:lnTo>
                    <a:pt x="315" y="3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656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 txBox="1"/>
            <p:nvPr/>
          </p:nvSpPr>
          <p:spPr>
            <a:xfrm>
              <a:off x="1120349" y="296135"/>
              <a:ext cx="1668624" cy="328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Belum nilai</a:t>
              </a:r>
              <a:endParaRPr/>
            </a:p>
          </p:txBody>
        </p:sp>
      </p:grpSp>
      <p:cxnSp>
        <p:nvCxnSpPr>
          <p:cNvPr id="407" name="Google Shape;407;p18"/>
          <p:cNvCxnSpPr/>
          <p:nvPr/>
        </p:nvCxnSpPr>
        <p:spPr>
          <a:xfrm rot="10800000">
            <a:off x="3283966" y="923239"/>
            <a:ext cx="659400" cy="174900"/>
          </a:xfrm>
          <a:prstGeom prst="bentConnector3">
            <a:avLst>
              <a:gd fmla="val 50005" name="adj1"/>
            </a:avLst>
          </a:prstGeom>
          <a:noFill/>
          <a:ln cap="flat" cmpd="sng" w="28575">
            <a:solidFill>
              <a:srgbClr val="CC33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8" name="Google Shape;408;p18"/>
          <p:cNvCxnSpPr/>
          <p:nvPr/>
        </p:nvCxnSpPr>
        <p:spPr>
          <a:xfrm rot="10800000">
            <a:off x="3338094" y="1273081"/>
            <a:ext cx="626100" cy="198300"/>
          </a:xfrm>
          <a:prstGeom prst="bentConnector3">
            <a:avLst>
              <a:gd fmla="val 49996" name="adj1"/>
            </a:avLst>
          </a:prstGeom>
          <a:noFill/>
          <a:ln cap="flat" cmpd="sng" w="28575">
            <a:solidFill>
              <a:srgbClr val="CC33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9" name="Google Shape;409;p18"/>
          <p:cNvCxnSpPr/>
          <p:nvPr/>
        </p:nvCxnSpPr>
        <p:spPr>
          <a:xfrm flipH="1">
            <a:off x="3338118" y="1674473"/>
            <a:ext cx="818400" cy="60900"/>
          </a:xfrm>
          <a:prstGeom prst="bentConnector3">
            <a:avLst>
              <a:gd fmla="val 49999" name="adj1"/>
            </a:avLst>
          </a:prstGeom>
          <a:noFill/>
          <a:ln cap="flat" cmpd="sng" w="28575">
            <a:solidFill>
              <a:srgbClr val="CC33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0" name="Google Shape;410;p18"/>
          <p:cNvCxnSpPr/>
          <p:nvPr/>
        </p:nvCxnSpPr>
        <p:spPr>
          <a:xfrm flipH="1">
            <a:off x="3404302" y="1834606"/>
            <a:ext cx="825300" cy="354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CC33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1" name="Google Shape;411;p18"/>
          <p:cNvCxnSpPr/>
          <p:nvPr/>
        </p:nvCxnSpPr>
        <p:spPr>
          <a:xfrm flipH="1">
            <a:off x="3464978" y="1903843"/>
            <a:ext cx="976500" cy="897600"/>
          </a:xfrm>
          <a:prstGeom prst="bentConnector3">
            <a:avLst>
              <a:gd fmla="val 49995" name="adj1"/>
            </a:avLst>
          </a:prstGeom>
          <a:noFill/>
          <a:ln cap="flat" cmpd="sng" w="28575">
            <a:solidFill>
              <a:srgbClr val="CC33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412" name="Google Shape;412;p18"/>
          <p:cNvGrpSpPr/>
          <p:nvPr/>
        </p:nvGrpSpPr>
        <p:grpSpPr>
          <a:xfrm>
            <a:off x="8967813" y="5877863"/>
            <a:ext cx="2200509" cy="849495"/>
            <a:chOff x="8601618" y="5045002"/>
            <a:chExt cx="2004734" cy="962866"/>
          </a:xfrm>
        </p:grpSpPr>
        <p:grpSp>
          <p:nvGrpSpPr>
            <p:cNvPr id="413" name="Google Shape;413;p18"/>
            <p:cNvGrpSpPr/>
            <p:nvPr/>
          </p:nvGrpSpPr>
          <p:grpSpPr>
            <a:xfrm>
              <a:off x="8601618" y="5045002"/>
              <a:ext cx="2004734" cy="647544"/>
              <a:chOff x="9271491" y="2276594"/>
              <a:chExt cx="2004734" cy="833438"/>
            </a:xfrm>
          </p:grpSpPr>
          <p:sp>
            <p:nvSpPr>
              <p:cNvPr id="414" name="Google Shape;414;p18"/>
              <p:cNvSpPr/>
              <p:nvPr/>
            </p:nvSpPr>
            <p:spPr>
              <a:xfrm>
                <a:off x="9271491" y="2279777"/>
                <a:ext cx="1619468" cy="828675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8"/>
              <p:cNvSpPr/>
              <p:nvPr/>
            </p:nvSpPr>
            <p:spPr>
              <a:xfrm>
                <a:off x="10445962" y="2276594"/>
                <a:ext cx="830263" cy="833438"/>
              </a:xfrm>
              <a:custGeom>
                <a:rect b="b" l="l" r="r" t="t"/>
                <a:pathLst>
                  <a:path extrusionOk="0" h="525" w="523">
                    <a:moveTo>
                      <a:pt x="261" y="0"/>
                    </a:moveTo>
                    <a:lnTo>
                      <a:pt x="308" y="5"/>
                    </a:lnTo>
                    <a:lnTo>
                      <a:pt x="353" y="16"/>
                    </a:lnTo>
                    <a:lnTo>
                      <a:pt x="393" y="36"/>
                    </a:lnTo>
                    <a:lnTo>
                      <a:pt x="429" y="62"/>
                    </a:lnTo>
                    <a:lnTo>
                      <a:pt x="461" y="94"/>
                    </a:lnTo>
                    <a:lnTo>
                      <a:pt x="487" y="130"/>
                    </a:lnTo>
                    <a:lnTo>
                      <a:pt x="507" y="170"/>
                    </a:lnTo>
                    <a:lnTo>
                      <a:pt x="519" y="215"/>
                    </a:lnTo>
                    <a:lnTo>
                      <a:pt x="523" y="263"/>
                    </a:lnTo>
                    <a:lnTo>
                      <a:pt x="519" y="309"/>
                    </a:lnTo>
                    <a:lnTo>
                      <a:pt x="507" y="354"/>
                    </a:lnTo>
                    <a:lnTo>
                      <a:pt x="487" y="395"/>
                    </a:lnTo>
                    <a:lnTo>
                      <a:pt x="461" y="431"/>
                    </a:lnTo>
                    <a:lnTo>
                      <a:pt x="429" y="463"/>
                    </a:lnTo>
                    <a:lnTo>
                      <a:pt x="393" y="489"/>
                    </a:lnTo>
                    <a:lnTo>
                      <a:pt x="353" y="508"/>
                    </a:lnTo>
                    <a:lnTo>
                      <a:pt x="308" y="521"/>
                    </a:lnTo>
                    <a:lnTo>
                      <a:pt x="261" y="525"/>
                    </a:lnTo>
                    <a:lnTo>
                      <a:pt x="215" y="521"/>
                    </a:lnTo>
                    <a:lnTo>
                      <a:pt x="170" y="508"/>
                    </a:lnTo>
                    <a:lnTo>
                      <a:pt x="130" y="489"/>
                    </a:lnTo>
                    <a:lnTo>
                      <a:pt x="92" y="463"/>
                    </a:lnTo>
                    <a:lnTo>
                      <a:pt x="60" y="431"/>
                    </a:lnTo>
                    <a:lnTo>
                      <a:pt x="34" y="395"/>
                    </a:lnTo>
                    <a:lnTo>
                      <a:pt x="16" y="354"/>
                    </a:lnTo>
                    <a:lnTo>
                      <a:pt x="4" y="309"/>
                    </a:lnTo>
                    <a:lnTo>
                      <a:pt x="0" y="263"/>
                    </a:lnTo>
                    <a:lnTo>
                      <a:pt x="4" y="215"/>
                    </a:lnTo>
                    <a:lnTo>
                      <a:pt x="16" y="170"/>
                    </a:lnTo>
                    <a:lnTo>
                      <a:pt x="34" y="130"/>
                    </a:lnTo>
                    <a:lnTo>
                      <a:pt x="60" y="94"/>
                    </a:lnTo>
                    <a:lnTo>
                      <a:pt x="92" y="62"/>
                    </a:lnTo>
                    <a:lnTo>
                      <a:pt x="130" y="36"/>
                    </a:lnTo>
                    <a:lnTo>
                      <a:pt x="170" y="16"/>
                    </a:lnTo>
                    <a:lnTo>
                      <a:pt x="215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</p:spPr>
            <p:txBody>
              <a:bodyPr anchorCtr="1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6" name="Google Shape;416;p18"/>
            <p:cNvSpPr txBox="1"/>
            <p:nvPr/>
          </p:nvSpPr>
          <p:spPr>
            <a:xfrm>
              <a:off x="8857554" y="5065968"/>
              <a:ext cx="1673304" cy="9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920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KPI: Kemampanan Kewangan</a:t>
              </a:r>
              <a:endParaRPr/>
            </a:p>
          </p:txBody>
        </p:sp>
      </p:grpSp>
      <p:cxnSp>
        <p:nvCxnSpPr>
          <p:cNvPr id="417" name="Google Shape;417;p18"/>
          <p:cNvCxnSpPr/>
          <p:nvPr/>
        </p:nvCxnSpPr>
        <p:spPr>
          <a:xfrm flipH="1" rot="-5400000">
            <a:off x="7746920" y="4719285"/>
            <a:ext cx="2058600" cy="3684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3856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418" name="Google Shape;418;p18"/>
          <p:cNvGrpSpPr/>
          <p:nvPr/>
        </p:nvGrpSpPr>
        <p:grpSpPr>
          <a:xfrm>
            <a:off x="5736622" y="3581877"/>
            <a:ext cx="1704669" cy="593221"/>
            <a:chOff x="4836888" y="3880831"/>
            <a:chExt cx="2069824" cy="672388"/>
          </a:xfrm>
        </p:grpSpPr>
        <p:grpSp>
          <p:nvGrpSpPr>
            <p:cNvPr id="419" name="Google Shape;419;p18"/>
            <p:cNvGrpSpPr/>
            <p:nvPr/>
          </p:nvGrpSpPr>
          <p:grpSpPr>
            <a:xfrm rot="10800000">
              <a:off x="4836888" y="3905675"/>
              <a:ext cx="2004734" cy="647544"/>
              <a:chOff x="9271491" y="2276594"/>
              <a:chExt cx="2004734" cy="833438"/>
            </a:xfrm>
          </p:grpSpPr>
          <p:sp>
            <p:nvSpPr>
              <p:cNvPr id="420" name="Google Shape;420;p18"/>
              <p:cNvSpPr/>
              <p:nvPr/>
            </p:nvSpPr>
            <p:spPr>
              <a:xfrm>
                <a:off x="9271491" y="2279777"/>
                <a:ext cx="1619468" cy="828675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8"/>
              <p:cNvSpPr/>
              <p:nvPr/>
            </p:nvSpPr>
            <p:spPr>
              <a:xfrm>
                <a:off x="10445962" y="2276594"/>
                <a:ext cx="830263" cy="833438"/>
              </a:xfrm>
              <a:custGeom>
                <a:rect b="b" l="l" r="r" t="t"/>
                <a:pathLst>
                  <a:path extrusionOk="0" h="525" w="523">
                    <a:moveTo>
                      <a:pt x="261" y="0"/>
                    </a:moveTo>
                    <a:lnTo>
                      <a:pt x="308" y="5"/>
                    </a:lnTo>
                    <a:lnTo>
                      <a:pt x="353" y="16"/>
                    </a:lnTo>
                    <a:lnTo>
                      <a:pt x="393" y="36"/>
                    </a:lnTo>
                    <a:lnTo>
                      <a:pt x="429" y="62"/>
                    </a:lnTo>
                    <a:lnTo>
                      <a:pt x="461" y="94"/>
                    </a:lnTo>
                    <a:lnTo>
                      <a:pt x="487" y="130"/>
                    </a:lnTo>
                    <a:lnTo>
                      <a:pt x="507" y="170"/>
                    </a:lnTo>
                    <a:lnTo>
                      <a:pt x="519" y="215"/>
                    </a:lnTo>
                    <a:lnTo>
                      <a:pt x="523" y="263"/>
                    </a:lnTo>
                    <a:lnTo>
                      <a:pt x="519" y="309"/>
                    </a:lnTo>
                    <a:lnTo>
                      <a:pt x="507" y="354"/>
                    </a:lnTo>
                    <a:lnTo>
                      <a:pt x="487" y="395"/>
                    </a:lnTo>
                    <a:lnTo>
                      <a:pt x="461" y="431"/>
                    </a:lnTo>
                    <a:lnTo>
                      <a:pt x="429" y="463"/>
                    </a:lnTo>
                    <a:lnTo>
                      <a:pt x="393" y="489"/>
                    </a:lnTo>
                    <a:lnTo>
                      <a:pt x="353" y="508"/>
                    </a:lnTo>
                    <a:lnTo>
                      <a:pt x="308" y="521"/>
                    </a:lnTo>
                    <a:lnTo>
                      <a:pt x="261" y="525"/>
                    </a:lnTo>
                    <a:lnTo>
                      <a:pt x="215" y="521"/>
                    </a:lnTo>
                    <a:lnTo>
                      <a:pt x="170" y="508"/>
                    </a:lnTo>
                    <a:lnTo>
                      <a:pt x="130" y="489"/>
                    </a:lnTo>
                    <a:lnTo>
                      <a:pt x="92" y="463"/>
                    </a:lnTo>
                    <a:lnTo>
                      <a:pt x="60" y="431"/>
                    </a:lnTo>
                    <a:lnTo>
                      <a:pt x="34" y="395"/>
                    </a:lnTo>
                    <a:lnTo>
                      <a:pt x="16" y="354"/>
                    </a:lnTo>
                    <a:lnTo>
                      <a:pt x="4" y="309"/>
                    </a:lnTo>
                    <a:lnTo>
                      <a:pt x="0" y="263"/>
                    </a:lnTo>
                    <a:lnTo>
                      <a:pt x="4" y="215"/>
                    </a:lnTo>
                    <a:lnTo>
                      <a:pt x="16" y="170"/>
                    </a:lnTo>
                    <a:lnTo>
                      <a:pt x="34" y="130"/>
                    </a:lnTo>
                    <a:lnTo>
                      <a:pt x="60" y="94"/>
                    </a:lnTo>
                    <a:lnTo>
                      <a:pt x="92" y="62"/>
                    </a:lnTo>
                    <a:lnTo>
                      <a:pt x="130" y="36"/>
                    </a:lnTo>
                    <a:lnTo>
                      <a:pt x="170" y="16"/>
                    </a:lnTo>
                    <a:lnTo>
                      <a:pt x="215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</p:spPr>
            <p:txBody>
              <a:bodyPr anchorCtr="1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2" name="Google Shape;422;p18"/>
            <p:cNvSpPr txBox="1"/>
            <p:nvPr/>
          </p:nvSpPr>
          <p:spPr>
            <a:xfrm>
              <a:off x="4917764" y="3880831"/>
              <a:ext cx="1988948" cy="662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92075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Pihak Berkepentingan</a:t>
              </a:r>
              <a:endParaRPr/>
            </a:p>
          </p:txBody>
        </p:sp>
      </p:grpSp>
      <p:sp>
        <p:nvSpPr>
          <p:cNvPr id="423" name="Google Shape;423;p18"/>
          <p:cNvSpPr/>
          <p:nvPr/>
        </p:nvSpPr>
        <p:spPr>
          <a:xfrm>
            <a:off x="4134275" y="4561903"/>
            <a:ext cx="1073226" cy="413117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7030A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HY2</a:t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3917077" y="5563320"/>
            <a:ext cx="1314701" cy="413117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CDACE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 Tindakan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5" name="Google Shape;425;p18"/>
          <p:cNvGrpSpPr/>
          <p:nvPr/>
        </p:nvGrpSpPr>
        <p:grpSpPr>
          <a:xfrm>
            <a:off x="2242459" y="4814837"/>
            <a:ext cx="1024584" cy="1129250"/>
            <a:chOff x="489038" y="3520514"/>
            <a:chExt cx="1024584" cy="1129250"/>
          </a:xfrm>
        </p:grpSpPr>
        <p:grpSp>
          <p:nvGrpSpPr>
            <p:cNvPr id="426" name="Google Shape;426;p18"/>
            <p:cNvGrpSpPr/>
            <p:nvPr/>
          </p:nvGrpSpPr>
          <p:grpSpPr>
            <a:xfrm>
              <a:off x="489038" y="3520514"/>
              <a:ext cx="1024584" cy="561497"/>
              <a:chOff x="1121571" y="3492849"/>
              <a:chExt cx="1024584" cy="561497"/>
            </a:xfrm>
          </p:grpSpPr>
          <p:sp>
            <p:nvSpPr>
              <p:cNvPr id="427" name="Google Shape;427;p18"/>
              <p:cNvSpPr/>
              <p:nvPr/>
            </p:nvSpPr>
            <p:spPr>
              <a:xfrm>
                <a:off x="1123944" y="3764505"/>
                <a:ext cx="1022211" cy="289841"/>
              </a:xfrm>
              <a:prstGeom prst="rect">
                <a:avLst/>
              </a:prstGeom>
              <a:solidFill>
                <a:srgbClr val="33CC33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Rendah</a:t>
                </a:r>
                <a:endParaRPr b="1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8"/>
              <p:cNvSpPr/>
              <p:nvPr/>
            </p:nvSpPr>
            <p:spPr>
              <a:xfrm>
                <a:off x="1121571" y="3492849"/>
                <a:ext cx="1022211" cy="261475"/>
              </a:xfrm>
              <a:prstGeom prst="rect">
                <a:avLst/>
              </a:prstGeom>
              <a:solidFill>
                <a:srgbClr val="D0CECE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Tahap Risiko</a:t>
                </a:r>
                <a:endParaRPr b="1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9" name="Google Shape;429;p18"/>
            <p:cNvSpPr/>
            <p:nvPr/>
          </p:nvSpPr>
          <p:spPr>
            <a:xfrm>
              <a:off x="491411" y="4079442"/>
              <a:ext cx="1019838" cy="289841"/>
            </a:xfrm>
            <a:prstGeom prst="rect">
              <a:avLst/>
            </a:prstGeom>
            <a:solidFill>
              <a:srgbClr val="FFFF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Sederhana</a:t>
              </a:r>
              <a:endPara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491411" y="4359923"/>
              <a:ext cx="1019838" cy="289841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Tinggi</a:t>
              </a:r>
              <a:endPara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18"/>
          <p:cNvSpPr/>
          <p:nvPr/>
        </p:nvSpPr>
        <p:spPr>
          <a:xfrm>
            <a:off x="527907" y="5181057"/>
            <a:ext cx="1314701" cy="413117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CDACE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Pemantauan berterusan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2" name="Google Shape;432;p18"/>
          <p:cNvCxnSpPr>
            <a:stCxn id="427" idx="1"/>
            <a:endCxn id="431" idx="0"/>
          </p:cNvCxnSpPr>
          <p:nvPr/>
        </p:nvCxnSpPr>
        <p:spPr>
          <a:xfrm flipH="1">
            <a:off x="1842532" y="5231414"/>
            <a:ext cx="402300" cy="156300"/>
          </a:xfrm>
          <a:prstGeom prst="bentConnector3">
            <a:avLst>
              <a:gd fmla="val 49991" name="adj1"/>
            </a:avLst>
          </a:prstGeom>
          <a:noFill/>
          <a:ln cap="flat" cmpd="sng" w="28575">
            <a:solidFill>
              <a:srgbClr val="66006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3" name="Google Shape;433;p18"/>
          <p:cNvCxnSpPr>
            <a:stCxn id="429" idx="3"/>
            <a:endCxn id="424" idx="2"/>
          </p:cNvCxnSpPr>
          <p:nvPr/>
        </p:nvCxnSpPr>
        <p:spPr>
          <a:xfrm>
            <a:off x="3264670" y="5518686"/>
            <a:ext cx="652500" cy="251100"/>
          </a:xfrm>
          <a:prstGeom prst="bentConnector3">
            <a:avLst>
              <a:gd fmla="val 58001" name="adj1"/>
            </a:avLst>
          </a:prstGeom>
          <a:noFill/>
          <a:ln cap="flat" cmpd="sng" w="28575">
            <a:solidFill>
              <a:srgbClr val="66006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4" name="Google Shape;434;p18"/>
          <p:cNvCxnSpPr/>
          <p:nvPr/>
        </p:nvCxnSpPr>
        <p:spPr>
          <a:xfrm>
            <a:off x="3259149" y="5803156"/>
            <a:ext cx="652500" cy="109200"/>
          </a:xfrm>
          <a:prstGeom prst="bentConnector3">
            <a:avLst>
              <a:gd fmla="val 29973" name="adj1"/>
            </a:avLst>
          </a:prstGeom>
          <a:noFill/>
          <a:ln cap="flat" cmpd="sng" w="28575">
            <a:solidFill>
              <a:srgbClr val="66006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5" name="Google Shape;435;p18"/>
          <p:cNvCxnSpPr/>
          <p:nvPr/>
        </p:nvCxnSpPr>
        <p:spPr>
          <a:xfrm rot="5400000">
            <a:off x="2271708" y="4314850"/>
            <a:ext cx="886500" cy="86700"/>
          </a:xfrm>
          <a:prstGeom prst="bentConnector3">
            <a:avLst>
              <a:gd fmla="val 50004" name="adj1"/>
            </a:avLst>
          </a:prstGeom>
          <a:noFill/>
          <a:ln cap="flat" cmpd="sng" w="28575">
            <a:solidFill>
              <a:srgbClr val="66006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6" name="Google Shape;436;p18"/>
          <p:cNvCxnSpPr/>
          <p:nvPr/>
        </p:nvCxnSpPr>
        <p:spPr>
          <a:xfrm rot="5400000">
            <a:off x="3123252" y="4420144"/>
            <a:ext cx="427500" cy="384900"/>
          </a:xfrm>
          <a:prstGeom prst="bentConnector3">
            <a:avLst>
              <a:gd fmla="val 49988" name="adj1"/>
            </a:avLst>
          </a:prstGeom>
          <a:noFill/>
          <a:ln cap="flat" cmpd="sng" w="28575">
            <a:solidFill>
              <a:srgbClr val="66006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7" name="Google Shape;437;p18"/>
          <p:cNvCxnSpPr>
            <a:stCxn id="423" idx="2"/>
          </p:cNvCxnSpPr>
          <p:nvPr/>
        </p:nvCxnSpPr>
        <p:spPr>
          <a:xfrm flipH="1">
            <a:off x="3228575" y="4768462"/>
            <a:ext cx="905700" cy="177000"/>
          </a:xfrm>
          <a:prstGeom prst="bentConnector3">
            <a:avLst>
              <a:gd fmla="val 50006" name="adj1"/>
            </a:avLst>
          </a:prstGeom>
          <a:noFill/>
          <a:ln cap="flat" cmpd="sng" w="28575">
            <a:solidFill>
              <a:srgbClr val="66006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38" name="Google Shape;438;p18"/>
          <p:cNvSpPr txBox="1"/>
          <p:nvPr/>
        </p:nvSpPr>
        <p:spPr>
          <a:xfrm>
            <a:off x="1" y="-7309"/>
            <a:ext cx="1219200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540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GAMBARAN KESELURUHAN PENGURUSAN RISIKO OPERASI DI UPM</a:t>
            </a:r>
            <a:endParaRPr/>
          </a:p>
        </p:txBody>
      </p:sp>
      <p:sp>
        <p:nvSpPr>
          <p:cNvPr id="439" name="Google Shape;4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7478" y="974011"/>
            <a:ext cx="4644373" cy="4622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8734" y="1550216"/>
            <a:ext cx="3315280" cy="2814293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914399" y="875524"/>
            <a:ext cx="10658476" cy="4879440"/>
            <a:chOff x="0" y="17185"/>
            <a:chExt cx="10658476" cy="4879440"/>
          </a:xfrm>
        </p:grpSpPr>
        <p:sp>
          <p:nvSpPr>
            <p:cNvPr id="95" name="Google Shape;95;p2"/>
            <p:cNvSpPr/>
            <p:nvPr/>
          </p:nvSpPr>
          <p:spPr>
            <a:xfrm>
              <a:off x="0" y="17185"/>
              <a:ext cx="10658476" cy="2400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117199" y="134384"/>
              <a:ext cx="10424078" cy="2166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PENGENALAN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Apa itu risiko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Keperluan melaksanakan penilaian risiko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Proses pengurusan risiko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0" y="2495785"/>
              <a:ext cx="10658476" cy="2400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117199" y="2612984"/>
              <a:ext cx="10424078" cy="2166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PELAKSANAAN PENGURUSAN RISIKO UPM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eOPRISK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Pengenalpastian isu dan risiko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Penilaian risiko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2"/>
          <p:cNvSpPr txBox="1"/>
          <p:nvPr/>
        </p:nvSpPr>
        <p:spPr>
          <a:xfrm>
            <a:off x="1" y="-7554"/>
            <a:ext cx="1219199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PENGISIAN PROGRAM</a:t>
            </a:r>
            <a:endParaRPr b="1" i="0" sz="2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"/>
          <p:cNvSpPr txBox="1"/>
          <p:nvPr>
            <p:ph type="title"/>
          </p:nvPr>
        </p:nvSpPr>
        <p:spPr>
          <a:xfrm>
            <a:off x="4447715" y="4286122"/>
            <a:ext cx="4288879" cy="580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Terima Kasih</a:t>
            </a:r>
            <a:endParaRPr/>
          </a:p>
        </p:txBody>
      </p:sp>
      <p:sp>
        <p:nvSpPr>
          <p:cNvPr id="452" name="Google Shape;45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"/>
          <p:cNvGrpSpPr/>
          <p:nvPr/>
        </p:nvGrpSpPr>
        <p:grpSpPr>
          <a:xfrm>
            <a:off x="914399" y="875524"/>
            <a:ext cx="10658476" cy="4879440"/>
            <a:chOff x="0" y="17185"/>
            <a:chExt cx="10658476" cy="4879440"/>
          </a:xfrm>
        </p:grpSpPr>
        <p:sp>
          <p:nvSpPr>
            <p:cNvPr id="106" name="Google Shape;106;p3"/>
            <p:cNvSpPr/>
            <p:nvPr/>
          </p:nvSpPr>
          <p:spPr>
            <a:xfrm>
              <a:off x="0" y="17185"/>
              <a:ext cx="10658476" cy="240084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117199" y="134384"/>
              <a:ext cx="10424078" cy="2166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PENGENALAN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Apa itu risiko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Keperluan melaksanakan penilaian risiko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Proses pengurusan risiko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0" y="2495785"/>
              <a:ext cx="10658476" cy="2400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117199" y="2612984"/>
              <a:ext cx="10424078" cy="2166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PELAKSANAAN PENGURUSAN RISIKO UPM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eOPRISK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Pengenalpastian isu dan risiko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Penilaian risiko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3"/>
          <p:cNvSpPr txBox="1"/>
          <p:nvPr/>
        </p:nvSpPr>
        <p:spPr>
          <a:xfrm>
            <a:off x="1" y="-7554"/>
            <a:ext cx="1219199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PENGISIAN PROGRAM</a:t>
            </a:r>
            <a:endParaRPr b="1" i="0" sz="2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1" y="-7309"/>
            <a:ext cx="12192000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540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PERNYATAAN RISIKO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4359356" y="565968"/>
            <a:ext cx="23395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Risiko 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3243152" y="1331792"/>
            <a:ext cx="4572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 Black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Kesan terhadap ketidakpastian</a:t>
            </a:r>
            <a:endParaRPr b="0" i="0" sz="5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8749942" y="4920951"/>
            <a:ext cx="285935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alibri"/>
              <a:buNone/>
            </a:pPr>
            <a:r>
              <a:rPr b="0" i="0" lang="en-US" sz="12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Rujukan:  </a:t>
            </a:r>
            <a:br>
              <a:rPr b="0" i="0" lang="en-US" sz="12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Quality Management Systems – Fundamental and Vocabulary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(ISO 9000:2015</a:t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 rot="543187">
            <a:off x="1147063" y="1260333"/>
            <a:ext cx="638629" cy="6096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0000"/>
          </a:solidFill>
          <a:ln cap="flat" cmpd="sng" w="381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 rot="543187">
            <a:off x="1264952" y="1924357"/>
            <a:ext cx="638629" cy="6096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0000"/>
          </a:solidFill>
          <a:ln cap="flat" cmpd="sng" w="381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 rot="543187">
            <a:off x="1434159" y="2626852"/>
            <a:ext cx="638629" cy="6096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0000"/>
          </a:solidFill>
          <a:ln cap="flat" cmpd="sng" w="381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 rot="543187">
            <a:off x="1607451" y="3290877"/>
            <a:ext cx="638629" cy="6096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0000"/>
          </a:solidFill>
          <a:ln cap="flat" cmpd="sng" w="381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 rot="543187">
            <a:off x="1752784" y="3937763"/>
            <a:ext cx="638629" cy="6096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0000"/>
          </a:solidFill>
          <a:ln cap="flat" cmpd="sng" w="381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 rot="543187">
            <a:off x="1970748" y="4664480"/>
            <a:ext cx="638629" cy="6096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0000"/>
          </a:solidFill>
          <a:ln cap="flat" cmpd="sng" w="381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 b="8697" l="43572" r="25427" t="15492"/>
          <a:stretch/>
        </p:blipFill>
        <p:spPr>
          <a:xfrm>
            <a:off x="9126096" y="1204669"/>
            <a:ext cx="2605893" cy="3584603"/>
          </a:xfrm>
          <a:prstGeom prst="rect">
            <a:avLst/>
          </a:prstGeom>
          <a:solidFill>
            <a:srgbClr val="ECECEC"/>
          </a:solidFill>
          <a:ln cap="sq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127" name="Google Shape;127;p4"/>
          <p:cNvSpPr txBox="1"/>
          <p:nvPr/>
        </p:nvSpPr>
        <p:spPr>
          <a:xfrm>
            <a:off x="597366" y="604205"/>
            <a:ext cx="13501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Istilah &amp;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Definisi</a:t>
            </a:r>
            <a:endParaRPr b="0" i="0" sz="1800" u="none" cap="none" strike="noStrike">
              <a:solidFill>
                <a:srgbClr val="7F7F7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50686" y="2580405"/>
            <a:ext cx="5914787" cy="346047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9" name="Google Shape;12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/>
        </p:nvSpPr>
        <p:spPr>
          <a:xfrm>
            <a:off x="0" y="-16457"/>
            <a:ext cx="1219199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PENGURUSAN RISIKO OPERASI UPM</a:t>
            </a:r>
            <a:endParaRPr b="1" i="0" sz="2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481205" y="2185306"/>
            <a:ext cx="3772362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763" lvl="0" marL="2714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Penilaian risiko dibuat adalah berdasarkan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keperluan Standard </a:t>
            </a:r>
            <a:endParaRPr/>
          </a:p>
          <a:p>
            <a:pPr indent="-4763" lvl="0" marL="2714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Sistem Pengurusan Kualiti (QMS) </a:t>
            </a:r>
            <a:endParaRPr/>
          </a:p>
          <a:p>
            <a:pPr indent="-4763" lvl="0" marL="2714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ISO 9001:2015 klausa 6.1 </a:t>
            </a:r>
            <a:endParaRPr/>
          </a:p>
          <a:p>
            <a:pPr indent="-4763" lvl="0" marL="2714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Tindakan menyatakan risiko dan peluang</a:t>
            </a:r>
            <a:endParaRPr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 b="10123" l="33056" r="34444" t="11481"/>
          <a:stretch/>
        </p:blipFill>
        <p:spPr>
          <a:xfrm rot="189051">
            <a:off x="9100367" y="476969"/>
            <a:ext cx="2077841" cy="2819291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5">
            <a:alphaModFix/>
          </a:blip>
          <a:srcRect b="60865" l="36597" r="37082" t="13580"/>
          <a:stretch/>
        </p:blipFill>
        <p:spPr>
          <a:xfrm>
            <a:off x="4494078" y="1132912"/>
            <a:ext cx="4362693" cy="238278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5">
            <a:alphaModFix/>
          </a:blip>
          <a:srcRect b="16667" l="36597" r="37082" t="61874"/>
          <a:stretch/>
        </p:blipFill>
        <p:spPr>
          <a:xfrm>
            <a:off x="4387274" y="3592386"/>
            <a:ext cx="5282445" cy="242244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9" name="Google Shape;139;p5"/>
          <p:cNvSpPr/>
          <p:nvPr/>
        </p:nvSpPr>
        <p:spPr>
          <a:xfrm>
            <a:off x="4653733" y="1346589"/>
            <a:ext cx="2336800" cy="269066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9926250" y="3592386"/>
            <a:ext cx="2058120" cy="1746913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FFC00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Penilaian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 kali setahun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4654372" y="2024652"/>
            <a:ext cx="4164384" cy="926893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341474" y="499358"/>
            <a:ext cx="527817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Keperluan Melaksanakan Penilaian Risiko</a:t>
            </a:r>
            <a:endParaRPr/>
          </a:p>
        </p:txBody>
      </p:sp>
      <p:sp>
        <p:nvSpPr>
          <p:cNvPr id="143" name="Google Shape;14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/>
        </p:nvSpPr>
        <p:spPr>
          <a:xfrm>
            <a:off x="1" y="-7554"/>
            <a:ext cx="1219199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PENGURUSAN RISIKO OPERASI UPM</a:t>
            </a:r>
            <a:endParaRPr b="1" i="0" sz="2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988826" y="492144"/>
            <a:ext cx="644908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Pemikiran Berasaskan Risiko (RBT)</a:t>
            </a:r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1105543" y="1379682"/>
            <a:ext cx="5727645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61963" lvl="0" marL="461963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❖"/>
            </a:pPr>
            <a:r>
              <a:rPr b="1" i="0" lang="en-US" sz="2400" u="none" cap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ISO 9001:2015 </a:t>
            </a:r>
            <a:r>
              <a:rPr b="0" i="0" lang="en-US" sz="2400" u="none" cap="none" strike="noStrike">
                <a:solidFill>
                  <a:srgbClr val="1F3864"/>
                </a:solidFill>
                <a:latin typeface="Poppins"/>
                <a:ea typeface="Poppins"/>
                <a:cs typeface="Poppins"/>
                <a:sym typeface="Poppins"/>
              </a:rPr>
              <a:t>menggalakkan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pemikiran berasaskan risiko</a:t>
            </a:r>
            <a:r>
              <a:rPr b="0" i="0" lang="en-US" sz="2400" u="none" cap="none" strike="noStrike">
                <a:solidFill>
                  <a:srgbClr val="1F3864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/>
          </a:p>
          <a:p>
            <a:pPr indent="-309563" lvl="0" marL="4619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1F386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61963" lvl="0" marL="461963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❖"/>
            </a:pPr>
            <a:r>
              <a:rPr b="1" i="0" lang="en-US" sz="2400" u="none" cap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Dokumen Risiko UPM </a:t>
            </a:r>
            <a:r>
              <a:rPr b="0" i="0" lang="en-US" sz="2400" u="none" cap="none" strike="noStrike">
                <a:solidFill>
                  <a:srgbClr val="1F3864"/>
                </a:solidFill>
                <a:latin typeface="Poppins"/>
                <a:ea typeface="Poppins"/>
                <a:cs typeface="Poppins"/>
                <a:sym typeface="Poppins"/>
              </a:rPr>
              <a:t>adalah dokumen yang perlu disediakan oleh setiap PTJ di UPM.</a:t>
            </a:r>
            <a:endParaRPr/>
          </a:p>
          <a:p>
            <a:pPr indent="-309563" lvl="0" marL="4619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1F386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61963" lvl="0" marL="461963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❖"/>
            </a:pPr>
            <a:r>
              <a:rPr b="1" i="0" lang="en-US" sz="2400" u="none" cap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Tindakan Pencegahan </a:t>
            </a:r>
            <a:r>
              <a:rPr b="0" i="0" lang="en-US" sz="2400" u="none" cap="none" strike="noStrike">
                <a:solidFill>
                  <a:srgbClr val="1F3864"/>
                </a:solidFill>
                <a:latin typeface="Poppins"/>
                <a:ea typeface="Poppins"/>
                <a:cs typeface="Poppins"/>
                <a:sym typeface="Poppins"/>
              </a:rPr>
              <a:t>dalam ISO 9001:2008 </a:t>
            </a:r>
            <a:r>
              <a:rPr b="1" i="0" lang="en-US" sz="2400" u="sng" cap="none" strike="noStrike">
                <a:solidFill>
                  <a:srgbClr val="1F3864"/>
                </a:solidFill>
                <a:latin typeface="Poppins"/>
                <a:ea typeface="Poppins"/>
                <a:cs typeface="Poppins"/>
                <a:sym typeface="Poppins"/>
              </a:rPr>
              <a:t>digugurkan </a:t>
            </a:r>
            <a:r>
              <a:rPr b="0" i="0" lang="en-US" sz="2400" u="none" cap="none" strike="noStrike">
                <a:solidFill>
                  <a:srgbClr val="1F3864"/>
                </a:solidFill>
                <a:latin typeface="Poppins"/>
                <a:ea typeface="Poppins"/>
                <a:cs typeface="Poppins"/>
                <a:sym typeface="Poppins"/>
              </a:rPr>
              <a:t>dalam ISO 9001:2015 menggantikan tindakan mengenal pasti risiko yang bertujuan sebagai kaedah pencegahan.</a:t>
            </a:r>
            <a:endParaRPr/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4">
            <a:alphaModFix/>
          </a:blip>
          <a:srcRect b="20949" l="44854" r="0" t="0"/>
          <a:stretch/>
        </p:blipFill>
        <p:spPr>
          <a:xfrm rot="-444854">
            <a:off x="8101945" y="3353553"/>
            <a:ext cx="3381940" cy="265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 b="20949" l="0" r="54554" t="0"/>
          <a:stretch/>
        </p:blipFill>
        <p:spPr>
          <a:xfrm>
            <a:off x="8073654" y="675350"/>
            <a:ext cx="2466225" cy="2345124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sp>
        <p:nvSpPr>
          <p:cNvPr id="153" name="Google Shape;15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/>
        </p:nvSpPr>
        <p:spPr>
          <a:xfrm>
            <a:off x="1" y="-7554"/>
            <a:ext cx="1219199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PENGURUSAN RISIKO OPERASI UPM</a:t>
            </a:r>
            <a:endParaRPr b="1" i="0" sz="2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817829" y="403109"/>
            <a:ext cx="66460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Proses Pengurusan Risiko</a:t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2772813" y="426227"/>
            <a:ext cx="7550590" cy="341454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1846435" y="1428464"/>
            <a:ext cx="2073243" cy="1348967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Pengenal-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pastian Risiko</a:t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4699223" y="1453261"/>
            <a:ext cx="2073243" cy="1348967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C55A11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Analisis Risiko</a:t>
            </a: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8067583" y="1374899"/>
            <a:ext cx="2073243" cy="1348967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0B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Kawalan Risiko</a:t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1805744" y="3004741"/>
            <a:ext cx="2073243" cy="1323439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36699"/>
                </a:solidFill>
                <a:latin typeface="Poppins"/>
                <a:ea typeface="Poppins"/>
                <a:cs typeface="Poppins"/>
                <a:sym typeface="Poppins"/>
              </a:rPr>
              <a:t>Kenal pasti risiko daripada sumber </a:t>
            </a:r>
            <a:r>
              <a:rPr b="1" i="0" lang="en-US" sz="1600" u="none" cap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isu dalaman</a:t>
            </a:r>
            <a:r>
              <a:rPr b="1" i="0" lang="en-US" sz="1600" u="none" cap="none" strike="noStrike">
                <a:solidFill>
                  <a:srgbClr val="336699"/>
                </a:solidFill>
                <a:latin typeface="Poppins"/>
                <a:ea typeface="Poppins"/>
                <a:cs typeface="Poppins"/>
                <a:sym typeface="Poppins"/>
              </a:rPr>
              <a:t> dan </a:t>
            </a:r>
            <a:r>
              <a:rPr b="1" i="0" lang="en-US" sz="1600" u="none" cap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isu luaran </a:t>
            </a:r>
            <a:r>
              <a:rPr b="1" i="0" lang="en-US" sz="1600" u="none" cap="none" strike="noStrike">
                <a:solidFill>
                  <a:srgbClr val="336699"/>
                </a:solidFill>
                <a:latin typeface="Poppins"/>
                <a:ea typeface="Poppins"/>
                <a:cs typeface="Poppins"/>
                <a:sym typeface="Poppins"/>
              </a:rPr>
              <a:t>PTJ/ organisasi</a:t>
            </a:r>
            <a:endParaRPr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 b="51364" l="33070" r="32673" t="18537"/>
          <a:stretch/>
        </p:blipFill>
        <p:spPr>
          <a:xfrm>
            <a:off x="4395696" y="3564529"/>
            <a:ext cx="2892016" cy="142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5">
            <a:alphaModFix/>
          </a:blip>
          <a:srcRect b="26252" l="33267" r="55294" t="59148"/>
          <a:stretch/>
        </p:blipFill>
        <p:spPr>
          <a:xfrm>
            <a:off x="4212548" y="4962012"/>
            <a:ext cx="1431628" cy="102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5">
            <a:alphaModFix/>
          </a:blip>
          <a:srcRect b="26252" l="47905" r="37555" t="59148"/>
          <a:stretch/>
        </p:blipFill>
        <p:spPr>
          <a:xfrm>
            <a:off x="5644177" y="4962012"/>
            <a:ext cx="1819747" cy="102786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/>
          <p:nvPr/>
        </p:nvSpPr>
        <p:spPr>
          <a:xfrm>
            <a:off x="4146346" y="2983374"/>
            <a:ext cx="3208819" cy="584775"/>
          </a:xfrm>
          <a:prstGeom prst="rect">
            <a:avLst/>
          </a:prstGeom>
          <a:noFill/>
          <a:ln cap="flat" cmpd="sng" w="9525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36699"/>
                </a:solidFill>
                <a:latin typeface="Poppins"/>
                <a:ea typeface="Poppins"/>
                <a:cs typeface="Poppins"/>
                <a:sym typeface="Poppins"/>
              </a:rPr>
              <a:t>Analisis risiko berdasarkan </a:t>
            </a:r>
            <a:r>
              <a:rPr b="1" i="0" lang="en-US" sz="1600" u="none" cap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matriks penilaian risiko </a:t>
            </a:r>
            <a:endParaRPr/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6">
            <a:alphaModFix/>
          </a:blip>
          <a:srcRect b="23085" l="36111" r="37082" t="42435"/>
          <a:stretch/>
        </p:blipFill>
        <p:spPr>
          <a:xfrm>
            <a:off x="7804422" y="4140497"/>
            <a:ext cx="2715192" cy="196459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1" name="Google Shape;171;p7"/>
          <p:cNvSpPr/>
          <p:nvPr/>
        </p:nvSpPr>
        <p:spPr>
          <a:xfrm>
            <a:off x="8125397" y="3004742"/>
            <a:ext cx="2073243" cy="1077218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36699"/>
                </a:solidFill>
                <a:latin typeface="Poppins"/>
                <a:ea typeface="Poppins"/>
                <a:cs typeface="Poppins"/>
                <a:sym typeface="Poppins"/>
              </a:rPr>
              <a:t>Pilih kawalan risiko berdasarkan </a:t>
            </a:r>
            <a:r>
              <a:rPr b="1" i="0" lang="en-US" sz="1600" u="none" cap="none" strike="noStrike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kaedah kawalan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8"/>
          <p:cNvGrpSpPr/>
          <p:nvPr/>
        </p:nvGrpSpPr>
        <p:grpSpPr>
          <a:xfrm>
            <a:off x="914399" y="875524"/>
            <a:ext cx="10658476" cy="4879440"/>
            <a:chOff x="0" y="17185"/>
            <a:chExt cx="10658476" cy="4879440"/>
          </a:xfrm>
        </p:grpSpPr>
        <p:sp>
          <p:nvSpPr>
            <p:cNvPr id="177" name="Google Shape;177;p8"/>
            <p:cNvSpPr/>
            <p:nvPr/>
          </p:nvSpPr>
          <p:spPr>
            <a:xfrm>
              <a:off x="0" y="17185"/>
              <a:ext cx="10658476" cy="2400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 txBox="1"/>
            <p:nvPr/>
          </p:nvSpPr>
          <p:spPr>
            <a:xfrm>
              <a:off x="117199" y="134384"/>
              <a:ext cx="10424078" cy="2166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PENGENALAN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Apa itu risiko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Keperluan melaksanakan penilaian risiko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Proses pengurusan risiko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0" y="2495785"/>
              <a:ext cx="10658476" cy="2400840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 txBox="1"/>
            <p:nvPr/>
          </p:nvSpPr>
          <p:spPr>
            <a:xfrm>
              <a:off x="117199" y="2612984"/>
              <a:ext cx="10424078" cy="2166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PELAKSANAAN PENGURUSAN RISIKO UPM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eOPRISK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Pengenalpastian isu dan risiko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945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1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- Penilaian risiko</a:t>
              </a:r>
              <a:endParaRPr b="1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8"/>
          <p:cNvSpPr txBox="1"/>
          <p:nvPr/>
        </p:nvSpPr>
        <p:spPr>
          <a:xfrm>
            <a:off x="1" y="-7554"/>
            <a:ext cx="1219199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PENGISIAN PROGRAM</a:t>
            </a:r>
            <a:endParaRPr b="1" i="0" sz="2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/>
        </p:nvSpPr>
        <p:spPr>
          <a:xfrm>
            <a:off x="1" y="-7554"/>
            <a:ext cx="1219199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PENGURUSAN RISIKO OPERASI UPM</a:t>
            </a:r>
            <a:endParaRPr b="1" i="0" sz="2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4">
            <a:alphaModFix/>
          </a:blip>
          <a:srcRect b="3888" l="0" r="0" t="6806"/>
          <a:stretch/>
        </p:blipFill>
        <p:spPr>
          <a:xfrm>
            <a:off x="277640" y="1927960"/>
            <a:ext cx="7162800" cy="3598189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sp>
        <p:nvSpPr>
          <p:cNvPr id="189" name="Google Shape;189;p9"/>
          <p:cNvSpPr/>
          <p:nvPr/>
        </p:nvSpPr>
        <p:spPr>
          <a:xfrm>
            <a:off x="1609312" y="5613498"/>
            <a:ext cx="39495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ahoma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LAMAN UTAMA e-OPRISK PTJ </a:t>
            </a:r>
            <a:endParaRPr/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5">
            <a:alphaModFix/>
          </a:blip>
          <a:srcRect b="8859" l="0" r="18702" t="3835"/>
          <a:stretch/>
        </p:blipFill>
        <p:spPr>
          <a:xfrm>
            <a:off x="7667803" y="518595"/>
            <a:ext cx="4246557" cy="2565235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sp>
        <p:nvSpPr>
          <p:cNvPr id="191" name="Google Shape;191;p9"/>
          <p:cNvSpPr/>
          <p:nvPr/>
        </p:nvSpPr>
        <p:spPr>
          <a:xfrm>
            <a:off x="8356254" y="2485269"/>
            <a:ext cx="1014082" cy="190500"/>
          </a:xfrm>
          <a:prstGeom prst="rect">
            <a:avLst/>
          </a:prstGeom>
          <a:noFill/>
          <a:ln cap="flat" cmpd="sng" w="285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9"/>
          <p:cNvCxnSpPr>
            <a:stCxn id="191" idx="1"/>
          </p:cNvCxnSpPr>
          <p:nvPr/>
        </p:nvCxnSpPr>
        <p:spPr>
          <a:xfrm flipH="1">
            <a:off x="7016454" y="2580519"/>
            <a:ext cx="1339800" cy="12672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3" name="Google Shape;19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2021-01-23T07:40:45Z</dcterms:created>
  <dc:creator>ARAFAT MASHHURI BIN AWANG</dc:creator>
</cp:coreProperties>
</file>