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7" r:id="rId4"/>
    <p:sldId id="303" r:id="rId5"/>
    <p:sldId id="304" r:id="rId6"/>
    <p:sldId id="262" r:id="rId7"/>
    <p:sldId id="306" r:id="rId8"/>
    <p:sldId id="307" r:id="rId9"/>
    <p:sldId id="305" r:id="rId10"/>
    <p:sldId id="29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6C894-166C-4C53-B484-E0CCBA966189}" type="datetimeFigureOut">
              <a:rPr lang="en-MY" smtClean="0"/>
              <a:t>18/3/2022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94863-054E-46D5-894C-7FBE47C6641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78098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F725-6B48-4FB1-9660-7565780B6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05E278-58E3-44EE-B462-636DBA1C2F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C2AC0-5231-4373-AB63-96886B280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DF26-34FF-494F-99A8-3C6A57959587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23693-A0FA-4B02-9C34-F4BD04E5A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513AD-664A-4955-92DA-1262E4E42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23B1-D5D4-4B75-B7D2-66768FC53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0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8CD25-75F6-42A6-9D3B-AB96559E0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F5986F-4547-416C-A57B-780DA1464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5DB96-544A-41BC-88C7-5B0D73A80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DF26-34FF-494F-99A8-3C6A57959587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DB6AA-2877-43A2-83AF-135828958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C7969-E6CE-45F6-BC3B-2AB03A45D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23B1-D5D4-4B75-B7D2-66768FC53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9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0B77F5-DF77-40A1-8CE7-E4E6607513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3BEF8E-EDE2-46E8-BFCC-0282275A1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8BAA1-6097-4745-AAB0-D587AF93B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DF26-34FF-494F-99A8-3C6A57959587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52F36-106B-4D47-A5EC-9FA9157F1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3E19A-6055-49A3-941A-8ED8BECD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23B1-D5D4-4B75-B7D2-66768FC53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7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76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95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79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91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58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58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02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8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3B7D6-2CAA-47BA-8904-7E0D330CE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AC291-70E1-44DB-95FF-0AEE9CEA2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63C54-7939-42E1-A796-A3BDDBF43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DF26-34FF-494F-99A8-3C6A57959587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75E74-9F05-4EF6-B07E-86FA2A55F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2949E-8416-433B-BB43-83CFA5A01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23B1-D5D4-4B75-B7D2-66768FC53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32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46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49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75053-2E2B-4CE1-9E86-2CFF682F8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318FB-DFA0-4982-B0B6-9F5F45A72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266A8-0F3E-4E66-8478-918CF9CF6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DF26-34FF-494F-99A8-3C6A57959587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F969E-8DF1-42FE-BF49-CD35F312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13951-6FDD-4508-BFD7-841F1E7CB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23B1-D5D4-4B75-B7D2-66768FC53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86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CB19C-0F80-427F-BB11-E7A0A7BC0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80DE7-2643-4B7C-85C3-7B10255AB1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9BF50-F7ED-454C-B999-06EF1D814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F54FF-CE9E-49C5-A8B6-CC8361915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DF26-34FF-494F-99A8-3C6A57959587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FE77B-2707-47CA-AE51-88897257F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E9F97B-2C79-40EF-922F-93A7A248C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23B1-D5D4-4B75-B7D2-66768FC53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17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EE50C-BB0D-42A1-88FB-FFA80400C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6C946-D413-4513-A4EB-6AFE27F54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B67F4E-35C2-4CD1-8D6E-6C4F800B3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9B9E21-DD9A-42D2-A18A-2112F43CBC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A2675B-02D1-4B4F-BFE9-47C851B6F6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3912F8-BD3F-4A3E-9803-CDC70E55B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DF26-34FF-494F-99A8-3C6A57959587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DE26CC-3B28-4B27-9A85-195C5CAF0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028B34-DF0D-43F8-AEDC-60003D252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23B1-D5D4-4B75-B7D2-66768FC53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01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B6DDB-415D-46B6-BA3E-CF0CAFF41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598BD3-2DB1-449F-8A99-5D2045101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DF26-34FF-494F-99A8-3C6A57959587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F085D-3467-46F2-A371-9A86030D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B5EE4C-9B85-45F5-BAC2-D2D607B27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23B1-D5D4-4B75-B7D2-66768FC53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80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FE25DF-F5F8-4074-A460-D889571A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DF26-34FF-494F-99A8-3C6A57959587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110437-7ADC-4C74-AC9F-BBFE2B87E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E9016-1529-4598-A176-9D9A349A9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23B1-D5D4-4B75-B7D2-66768FC53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6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3FFBD-A6D2-49B7-A57B-408E00A9B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480CC-D948-4FED-A655-2FB9D2096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6E1D1-A8F6-45E0-8606-E81E1472D7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37FE49-AF11-4F3B-BF7D-B976205CF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DF26-34FF-494F-99A8-3C6A57959587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8B252A-0F09-47DE-A0A6-9B4589F21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DB826D-D552-44EE-8ABA-9DC4D5472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23B1-D5D4-4B75-B7D2-66768FC53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B15DA-E17B-4D5A-9175-F96B3776D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B2B295-8C14-40C4-B79C-F34790AB26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98691-CC84-4CC7-8F06-8025A01B0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40626-8B96-4219-872B-FF5DD28D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DF26-34FF-494F-99A8-3C6A57959587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CA777-D41C-429B-841C-CFE2112FA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363A4-05A6-4AC7-8E3B-A6D6E8DAF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23B1-D5D4-4B75-B7D2-66768FC53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0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A9D0F0-4C64-41FA-BDAE-30610207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A36927-F24C-4821-AF3C-E133BDFF7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41CD6-4CC1-41DA-82CA-4B32D6CFFD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5DF26-34FF-494F-99A8-3C6A57959587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83167-AA98-495C-ACFC-F3BEFED9A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C0368-911A-41FD-A0D9-1037EE1CE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B23B1-D5D4-4B75-B7D2-66768FC53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3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8AD9E-1A8C-C148-BF48-DBE05E2C6382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9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CF2694-CD92-0A47-8571-6190ADCC6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394446"/>
            <a:ext cx="7772400" cy="1586456"/>
          </a:xfrm>
        </p:spPr>
        <p:txBody>
          <a:bodyPr>
            <a:normAutofit/>
          </a:bodyPr>
          <a:lstStyle/>
          <a:p>
            <a:r>
              <a:rPr lang="en-US" sz="3600" b="1" i="0" dirty="0">
                <a:solidFill>
                  <a:srgbClr val="202124"/>
                </a:solidFill>
                <a:effectLst/>
                <a:latin typeface="Google Sans"/>
              </a:rPr>
              <a:t>TAKLIMAT PENYEDIAAN DOKUMEN QMS ISO 9001:2015 HPUPM </a:t>
            </a:r>
            <a:br>
              <a:rPr lang="en-US" sz="2400" dirty="0">
                <a:latin typeface="Tahoma"/>
                <a:cs typeface="Tahoma"/>
              </a:rPr>
            </a:br>
            <a:endParaRPr lang="en-US" sz="2400" b="1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13025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E4D44-2D7A-4C43-82B3-3D2EE0E62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37052"/>
            <a:ext cx="10515600" cy="431716"/>
          </a:xfrm>
        </p:spPr>
        <p:txBody>
          <a:bodyPr>
            <a:noAutofit/>
          </a:bodyPr>
          <a:lstStyle/>
          <a:p>
            <a:pPr algn="ctr"/>
            <a:r>
              <a:rPr lang="en-MY" sz="3200" b="1" u="sng" dirty="0"/>
              <a:t>STATUS PERSEDIAAN MS ISO 9001:2015 HPUPM</a:t>
            </a:r>
            <a:br>
              <a:rPr lang="en-US" sz="3200" dirty="0"/>
            </a:br>
            <a:endParaRPr lang="en-US" sz="3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7245ABD-0AEF-4977-A039-C004AE74DD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593766"/>
              </p:ext>
            </p:extLst>
          </p:nvPr>
        </p:nvGraphicFramePr>
        <p:xfrm>
          <a:off x="494522" y="868768"/>
          <a:ext cx="11243388" cy="5653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3388">
                  <a:extLst>
                    <a:ext uri="{9D8B030D-6E8A-4147-A177-3AD203B41FA5}">
                      <a16:colId xmlns:a16="http://schemas.microsoft.com/office/drawing/2014/main" val="811092156"/>
                    </a:ext>
                  </a:extLst>
                </a:gridCol>
              </a:tblGrid>
              <a:tr h="565333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MY" sz="2400" dirty="0">
                          <a:solidFill>
                            <a:schemeClr val="tx1"/>
                          </a:solidFill>
                        </a:rPr>
                        <a:t>SKOP OPR HPUPM : PENGURUSAN PERKHIDMATAN KLINIKAL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MY" sz="240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MY" sz="2400" dirty="0">
                          <a:solidFill>
                            <a:schemeClr val="tx1"/>
                          </a:solidFill>
                        </a:rPr>
                        <a:t>PROSEDUR : </a:t>
                      </a:r>
                      <a:r>
                        <a:rPr lang="en-MY" sz="2000" dirty="0">
                          <a:solidFill>
                            <a:schemeClr val="tx1"/>
                          </a:solidFill>
                        </a:rPr>
                        <a:t>1) PROSEDUR KEMASUKAN PESAKIT KE WAD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MY" sz="2000" dirty="0">
                          <a:solidFill>
                            <a:schemeClr val="tx1"/>
                          </a:solidFill>
                        </a:rPr>
                        <a:t>                                  2) PROSEDUR KONSULTASI PESAKIT DI KLINIK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03383"/>
                  </a:ext>
                </a:extLst>
              </a:tr>
            </a:tbl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79FB25C-65F9-436D-A943-CEA2CDF867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903044"/>
              </p:ext>
            </p:extLst>
          </p:nvPr>
        </p:nvGraphicFramePr>
        <p:xfrm>
          <a:off x="1866121" y="2796065"/>
          <a:ext cx="6578083" cy="3624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Document" r:id="rId3" imgW="5267960" imgH="3029778" progId="Word.Document.12">
                  <p:embed/>
                </p:oleObj>
              </mc:Choice>
              <mc:Fallback>
                <p:oleObj name="Document" r:id="rId3" imgW="5267960" imgH="30297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66121" y="2796065"/>
                        <a:ext cx="6578083" cy="3624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Brace 2">
            <a:extLst>
              <a:ext uri="{FF2B5EF4-FFF2-40B4-BE49-F238E27FC236}">
                <a16:creationId xmlns:a16="http://schemas.microsoft.com/office/drawing/2014/main" id="{1C6039B9-5C69-495B-8240-273BABAF64BE}"/>
              </a:ext>
            </a:extLst>
          </p:cNvPr>
          <p:cNvSpPr/>
          <p:nvPr/>
        </p:nvSpPr>
        <p:spPr>
          <a:xfrm>
            <a:off x="7607030" y="1809345"/>
            <a:ext cx="204281" cy="431716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B42899-A73E-4A18-8BA2-893099AB33D1}"/>
              </a:ext>
            </a:extLst>
          </p:cNvPr>
          <p:cNvSpPr txBox="1"/>
          <p:nvPr/>
        </p:nvSpPr>
        <p:spPr>
          <a:xfrm>
            <a:off x="8112868" y="1722228"/>
            <a:ext cx="3385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Dibangunkan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carta </a:t>
            </a:r>
            <a:r>
              <a:rPr lang="en-US" dirty="0" err="1"/>
              <a:t>alir</a:t>
            </a:r>
            <a:r>
              <a:rPr lang="en-US" dirty="0"/>
              <a:t> oleh UKPR</a:t>
            </a:r>
          </a:p>
        </p:txBody>
      </p:sp>
    </p:spTree>
    <p:extLst>
      <p:ext uri="{BB962C8B-B14F-4D97-AF65-F5344CB8AC3E}">
        <p14:creationId xmlns:p14="http://schemas.microsoft.com/office/powerpoint/2010/main" val="74034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engurusan Dokumen dan Rekod | Bahagian Pengurusan Organisasi">
            <a:extLst>
              <a:ext uri="{FF2B5EF4-FFF2-40B4-BE49-F238E27FC236}">
                <a16:creationId xmlns:a16="http://schemas.microsoft.com/office/drawing/2014/main" id="{241686A3-3AE4-4489-A4DF-597E3F576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942" y="3598341"/>
            <a:ext cx="3922058" cy="23225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9" name="Google Shape;198;p7">
            <a:extLst>
              <a:ext uri="{FF2B5EF4-FFF2-40B4-BE49-F238E27FC236}">
                <a16:creationId xmlns:a16="http://schemas.microsoft.com/office/drawing/2014/main" id="{09A6FD18-0E4D-45DB-BD40-042997B15355}"/>
              </a:ext>
            </a:extLst>
          </p:cNvPr>
          <p:cNvGraphicFramePr/>
          <p:nvPr/>
        </p:nvGraphicFramePr>
        <p:xfrm>
          <a:off x="2152651" y="1858146"/>
          <a:ext cx="8087349" cy="150756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11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8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64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64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6491">
                  <a:extLst>
                    <a:ext uri="{9D8B030D-6E8A-4147-A177-3AD203B41FA5}">
                      <a16:colId xmlns:a16="http://schemas.microsoft.com/office/drawing/2014/main" val="2226075868"/>
                    </a:ext>
                  </a:extLst>
                </a:gridCol>
                <a:gridCol w="966491">
                  <a:extLst>
                    <a:ext uri="{9D8B030D-6E8A-4147-A177-3AD203B41FA5}">
                      <a16:colId xmlns:a16="http://schemas.microsoft.com/office/drawing/2014/main" val="20392266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/>
                        <a:t>Nama PTJ</a:t>
                      </a:r>
                      <a:endParaRPr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8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Jumlah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SOP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8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Jumlah</a:t>
                      </a:r>
                      <a:r>
                        <a:rPr lang="en-MY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Garis Panduan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8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Jumlah</a:t>
                      </a:r>
                      <a:r>
                        <a:rPr lang="en-MY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18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Arahan</a:t>
                      </a:r>
                      <a:r>
                        <a:rPr lang="en-MY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18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Kerja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8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Jumlah</a:t>
                      </a:r>
                      <a:r>
                        <a:rPr lang="en-MY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18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Borang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Jumlah</a:t>
                      </a:r>
                      <a:r>
                        <a:rPr lang="en-MY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Senarai</a:t>
                      </a:r>
                      <a:r>
                        <a:rPr lang="en-MY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Semak</a:t>
                      </a:r>
                      <a:r>
                        <a:rPr lang="en-MY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Jumlah</a:t>
                      </a:r>
                      <a:r>
                        <a:rPr lang="en-MY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Rekod</a:t>
                      </a:r>
                      <a:endParaRPr lang="en-MY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Jumlah</a:t>
                      </a:r>
                      <a:r>
                        <a:rPr lang="en-MY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Surat/ Format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Hospital Pengajar UPM</a:t>
                      </a:r>
                      <a:endParaRPr sz="18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313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3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64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212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36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273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14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itle 2">
            <a:extLst>
              <a:ext uri="{FF2B5EF4-FFF2-40B4-BE49-F238E27FC236}">
                <a16:creationId xmlns:a16="http://schemas.microsoft.com/office/drawing/2014/main" id="{95A31879-EED1-48F6-B2C3-70724F9CFCEC}"/>
              </a:ext>
            </a:extLst>
          </p:cNvPr>
          <p:cNvSpPr txBox="1">
            <a:spLocks/>
          </p:cNvSpPr>
          <p:nvPr/>
        </p:nvSpPr>
        <p:spPr>
          <a:xfrm>
            <a:off x="2654136" y="768089"/>
            <a:ext cx="7084379" cy="7241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 err="1"/>
              <a:t>Ringkasan</a:t>
            </a:r>
            <a:r>
              <a:rPr lang="en-US" sz="2400" b="1" dirty="0"/>
              <a:t> </a:t>
            </a:r>
            <a:r>
              <a:rPr lang="en-US" sz="2400" b="1" dirty="0" err="1"/>
              <a:t>Bilangan</a:t>
            </a:r>
            <a:r>
              <a:rPr lang="en-US" sz="2400" b="1" dirty="0"/>
              <a:t> </a:t>
            </a:r>
            <a:r>
              <a:rPr lang="en-US" sz="2400" b="1" dirty="0" err="1"/>
              <a:t>Dokumen</a:t>
            </a:r>
            <a:r>
              <a:rPr lang="en-US" sz="2400" b="1" dirty="0"/>
              <a:t> </a:t>
            </a:r>
            <a:r>
              <a:rPr lang="en-US" sz="2400" b="1" dirty="0" err="1"/>
              <a:t>Kualiti</a:t>
            </a:r>
            <a:r>
              <a:rPr lang="en-US" sz="2400" b="1" dirty="0"/>
              <a:t> di </a:t>
            </a:r>
            <a:r>
              <a:rPr lang="en-US" sz="2400" b="1" dirty="0" err="1"/>
              <a:t>Jabatan</a:t>
            </a:r>
            <a:endParaRPr lang="en-MY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2100" y="6309608"/>
            <a:ext cx="9105900" cy="3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9F41312-93C0-4986-9ED2-2EB1F009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811" y="365127"/>
            <a:ext cx="7084379" cy="724174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2400" b="1" dirty="0" err="1"/>
              <a:t>Bilangan</a:t>
            </a:r>
            <a:r>
              <a:rPr lang="en-US" sz="2400" b="1" dirty="0"/>
              <a:t> </a:t>
            </a:r>
            <a:r>
              <a:rPr lang="en-US" sz="2400" b="1" dirty="0" err="1"/>
              <a:t>Dokumen</a:t>
            </a:r>
            <a:r>
              <a:rPr lang="en-US" sz="2400" b="1" dirty="0"/>
              <a:t> </a:t>
            </a:r>
            <a:r>
              <a:rPr lang="en-US" sz="2400" b="1" dirty="0" err="1"/>
              <a:t>Mengikut</a:t>
            </a:r>
            <a:r>
              <a:rPr lang="en-US" sz="2400" b="1" dirty="0"/>
              <a:t> </a:t>
            </a:r>
            <a:r>
              <a:rPr lang="en-US" sz="2400" b="1" dirty="0" err="1"/>
              <a:t>Jabatan</a:t>
            </a:r>
            <a:endParaRPr lang="en-MY" sz="2400" b="1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83E912D-596F-45F6-9D8A-AF87D817CC88}"/>
              </a:ext>
            </a:extLst>
          </p:cNvPr>
          <p:cNvGraphicFramePr>
            <a:graphicFrameLocks noGrp="1"/>
          </p:cNvGraphicFramePr>
          <p:nvPr/>
        </p:nvGraphicFramePr>
        <p:xfrm>
          <a:off x="2553810" y="1253676"/>
          <a:ext cx="7104374" cy="4887181"/>
        </p:xfrm>
        <a:graphic>
          <a:graphicData uri="http://schemas.openxmlformats.org/drawingml/2006/table">
            <a:tbl>
              <a:tblPr firstRow="1" firstCol="1" bandRow="1"/>
              <a:tblGrid>
                <a:gridCol w="361668">
                  <a:extLst>
                    <a:ext uri="{9D8B030D-6E8A-4147-A177-3AD203B41FA5}">
                      <a16:colId xmlns:a16="http://schemas.microsoft.com/office/drawing/2014/main" val="1040079778"/>
                    </a:ext>
                  </a:extLst>
                </a:gridCol>
                <a:gridCol w="1982748">
                  <a:extLst>
                    <a:ext uri="{9D8B030D-6E8A-4147-A177-3AD203B41FA5}">
                      <a16:colId xmlns:a16="http://schemas.microsoft.com/office/drawing/2014/main" val="658595179"/>
                    </a:ext>
                  </a:extLst>
                </a:gridCol>
                <a:gridCol w="529041">
                  <a:extLst>
                    <a:ext uri="{9D8B030D-6E8A-4147-A177-3AD203B41FA5}">
                      <a16:colId xmlns:a16="http://schemas.microsoft.com/office/drawing/2014/main" val="1461198163"/>
                    </a:ext>
                  </a:extLst>
                </a:gridCol>
                <a:gridCol w="720248">
                  <a:extLst>
                    <a:ext uri="{9D8B030D-6E8A-4147-A177-3AD203B41FA5}">
                      <a16:colId xmlns:a16="http://schemas.microsoft.com/office/drawing/2014/main" val="2830518394"/>
                    </a:ext>
                  </a:extLst>
                </a:gridCol>
                <a:gridCol w="796383">
                  <a:extLst>
                    <a:ext uri="{9D8B030D-6E8A-4147-A177-3AD203B41FA5}">
                      <a16:colId xmlns:a16="http://schemas.microsoft.com/office/drawing/2014/main" val="1261090951"/>
                    </a:ext>
                  </a:extLst>
                </a:gridCol>
                <a:gridCol w="602083">
                  <a:extLst>
                    <a:ext uri="{9D8B030D-6E8A-4147-A177-3AD203B41FA5}">
                      <a16:colId xmlns:a16="http://schemas.microsoft.com/office/drawing/2014/main" val="1992375152"/>
                    </a:ext>
                  </a:extLst>
                </a:gridCol>
                <a:gridCol w="617358">
                  <a:extLst>
                    <a:ext uri="{9D8B030D-6E8A-4147-A177-3AD203B41FA5}">
                      <a16:colId xmlns:a16="http://schemas.microsoft.com/office/drawing/2014/main" val="2562148488"/>
                    </a:ext>
                  </a:extLst>
                </a:gridCol>
                <a:gridCol w="747423">
                  <a:extLst>
                    <a:ext uri="{9D8B030D-6E8A-4147-A177-3AD203B41FA5}">
                      <a16:colId xmlns:a16="http://schemas.microsoft.com/office/drawing/2014/main" val="3825043065"/>
                    </a:ext>
                  </a:extLst>
                </a:gridCol>
                <a:gridCol w="747422">
                  <a:extLst>
                    <a:ext uri="{9D8B030D-6E8A-4147-A177-3AD203B41FA5}">
                      <a16:colId xmlns:a16="http://schemas.microsoft.com/office/drawing/2014/main" val="2547099915"/>
                    </a:ext>
                  </a:extLst>
                </a:gridCol>
              </a:tblGrid>
              <a:tr h="631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Bil</a:t>
                      </a:r>
                      <a:r>
                        <a:rPr lang="en-MY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Jabatan</a:t>
                      </a:r>
                      <a:r>
                        <a:rPr lang="en-MY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/Unit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Jumlah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SOP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Jumlah</a:t>
                      </a:r>
                      <a:r>
                        <a:rPr lang="en-MY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Garis Panduan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Jumlah</a:t>
                      </a:r>
                      <a:r>
                        <a:rPr lang="en-MY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Arahan</a:t>
                      </a:r>
                      <a:r>
                        <a:rPr lang="en-MY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Kerja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Jumlah</a:t>
                      </a:r>
                      <a:r>
                        <a:rPr lang="en-MY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Borang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Jumlah</a:t>
                      </a:r>
                      <a:r>
                        <a:rPr lang="en-MY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Senarai</a:t>
                      </a:r>
                      <a:r>
                        <a:rPr lang="en-MY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Semak</a:t>
                      </a:r>
                      <a:r>
                        <a:rPr lang="en-MY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Jumlah</a:t>
                      </a:r>
                      <a:r>
                        <a:rPr lang="en-MY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Rekod</a:t>
                      </a:r>
                      <a:endParaRPr lang="en-MY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Jumlah</a:t>
                      </a:r>
                      <a:r>
                        <a:rPr lang="en-MY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Surat/ Format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320974"/>
                  </a:ext>
                </a:extLst>
              </a:tr>
              <a:tr h="265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Jabatan Perubatan Keluarga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5968053"/>
                  </a:ext>
                </a:extLst>
              </a:tr>
              <a:tr h="265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Jabatan Perubatan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36143"/>
                  </a:ext>
                </a:extLst>
              </a:tr>
              <a:tr h="265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Jabatan ENT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4445017"/>
                  </a:ext>
                </a:extLst>
              </a:tr>
              <a:tr h="265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Jabatan Surgeri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84801"/>
                  </a:ext>
                </a:extLst>
              </a:tr>
              <a:tr h="265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Jabatan Urologi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470436"/>
                  </a:ext>
                </a:extLst>
              </a:tr>
              <a:tr h="265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Jabatan Oftalmologi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469845"/>
                  </a:ext>
                </a:extLst>
              </a:tr>
              <a:tr h="265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Jabatan </a:t>
                      </a:r>
                      <a:r>
                        <a:rPr lang="en-MY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Anaestesiologi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6923163"/>
                  </a:ext>
                </a:extLst>
              </a:tr>
              <a:tr h="265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Jabatan Paedriatrik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350219"/>
                  </a:ext>
                </a:extLst>
              </a:tr>
              <a:tr h="265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Jabatan Ortopedik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243320"/>
                  </a:ext>
                </a:extLst>
              </a:tr>
              <a:tr h="265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Jabatan Perubatan Rehabilitasi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378365"/>
                  </a:ext>
                </a:extLst>
              </a:tr>
              <a:tr h="265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Jabatan Radiologi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376441"/>
                  </a:ext>
                </a:extLst>
              </a:tr>
              <a:tr h="265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Jabatan O&amp;G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572851"/>
                  </a:ext>
                </a:extLst>
              </a:tr>
              <a:tr h="265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Jabatan Psikiatri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317544"/>
                  </a:ext>
                </a:extLst>
              </a:tr>
              <a:tr h="265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14.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Jabatan Farmasi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1377143"/>
                  </a:ext>
                </a:extLst>
              </a:tr>
              <a:tr h="265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Jabatan</a:t>
                      </a: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Dietetik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588375"/>
                  </a:ext>
                </a:extLst>
              </a:tr>
              <a:tr h="265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Jabatan</a:t>
                      </a: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Mikrobiologi</a:t>
                      </a: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Perubatan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29045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2100" y="6296918"/>
            <a:ext cx="9105900" cy="355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F0FD142-1418-4A19-A8D2-DFDAF9F9372A}"/>
              </a:ext>
            </a:extLst>
          </p:cNvPr>
          <p:cNvGraphicFramePr>
            <a:graphicFrameLocks noGrp="1"/>
          </p:cNvGraphicFramePr>
          <p:nvPr/>
        </p:nvGraphicFramePr>
        <p:xfrm>
          <a:off x="2287481" y="1313896"/>
          <a:ext cx="7244179" cy="4638676"/>
        </p:xfrm>
        <a:graphic>
          <a:graphicData uri="http://schemas.openxmlformats.org/drawingml/2006/table">
            <a:tbl>
              <a:tblPr firstRow="1" firstCol="1" bandRow="1"/>
              <a:tblGrid>
                <a:gridCol w="492826">
                  <a:extLst>
                    <a:ext uri="{9D8B030D-6E8A-4147-A177-3AD203B41FA5}">
                      <a16:colId xmlns:a16="http://schemas.microsoft.com/office/drawing/2014/main" val="1205546627"/>
                    </a:ext>
                  </a:extLst>
                </a:gridCol>
                <a:gridCol w="1835906">
                  <a:extLst>
                    <a:ext uri="{9D8B030D-6E8A-4147-A177-3AD203B41FA5}">
                      <a16:colId xmlns:a16="http://schemas.microsoft.com/office/drawing/2014/main" val="762562108"/>
                    </a:ext>
                  </a:extLst>
                </a:gridCol>
                <a:gridCol w="652852">
                  <a:extLst>
                    <a:ext uri="{9D8B030D-6E8A-4147-A177-3AD203B41FA5}">
                      <a16:colId xmlns:a16="http://schemas.microsoft.com/office/drawing/2014/main" val="955443511"/>
                    </a:ext>
                  </a:extLst>
                </a:gridCol>
                <a:gridCol w="770556">
                  <a:extLst>
                    <a:ext uri="{9D8B030D-6E8A-4147-A177-3AD203B41FA5}">
                      <a16:colId xmlns:a16="http://schemas.microsoft.com/office/drawing/2014/main" val="3605281053"/>
                    </a:ext>
                  </a:extLst>
                </a:gridCol>
                <a:gridCol w="675947">
                  <a:extLst>
                    <a:ext uri="{9D8B030D-6E8A-4147-A177-3AD203B41FA5}">
                      <a16:colId xmlns:a16="http://schemas.microsoft.com/office/drawing/2014/main" val="2558090903"/>
                    </a:ext>
                  </a:extLst>
                </a:gridCol>
                <a:gridCol w="704023">
                  <a:extLst>
                    <a:ext uri="{9D8B030D-6E8A-4147-A177-3AD203B41FA5}">
                      <a16:colId xmlns:a16="http://schemas.microsoft.com/office/drawing/2014/main" val="1439340266"/>
                    </a:ext>
                  </a:extLst>
                </a:gridCol>
                <a:gridCol w="704023">
                  <a:extLst>
                    <a:ext uri="{9D8B030D-6E8A-4147-A177-3AD203B41FA5}">
                      <a16:colId xmlns:a16="http://schemas.microsoft.com/office/drawing/2014/main" val="1953875610"/>
                    </a:ext>
                  </a:extLst>
                </a:gridCol>
                <a:gridCol w="704023">
                  <a:extLst>
                    <a:ext uri="{9D8B030D-6E8A-4147-A177-3AD203B41FA5}">
                      <a16:colId xmlns:a16="http://schemas.microsoft.com/office/drawing/2014/main" val="527127482"/>
                    </a:ext>
                  </a:extLst>
                </a:gridCol>
                <a:gridCol w="704023">
                  <a:extLst>
                    <a:ext uri="{9D8B030D-6E8A-4147-A177-3AD203B41FA5}">
                      <a16:colId xmlns:a16="http://schemas.microsoft.com/office/drawing/2014/main" val="3287158028"/>
                    </a:ext>
                  </a:extLst>
                </a:gridCol>
              </a:tblGrid>
              <a:tr h="6022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Bil</a:t>
                      </a:r>
                      <a:r>
                        <a:rPr lang="en-MY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Jabatan/Unit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Jumlah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SOP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Jumlah</a:t>
                      </a:r>
                      <a:r>
                        <a:rPr lang="en-MY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Garis Panduan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Jumlah</a:t>
                      </a:r>
                      <a:r>
                        <a:rPr lang="en-MY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Arahan</a:t>
                      </a:r>
                      <a:r>
                        <a:rPr lang="en-MY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Kerja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Jumlah</a:t>
                      </a:r>
                      <a:r>
                        <a:rPr lang="en-MY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Borang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Jumlah</a:t>
                      </a:r>
                      <a:r>
                        <a:rPr lang="en-MY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Senarai</a:t>
                      </a:r>
                      <a:r>
                        <a:rPr lang="en-MY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Semak</a:t>
                      </a:r>
                      <a:r>
                        <a:rPr lang="en-MY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Jumlah</a:t>
                      </a:r>
                      <a:r>
                        <a:rPr lang="en-MY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Rekod</a:t>
                      </a:r>
                      <a:endParaRPr lang="en-MY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Jumlah</a:t>
                      </a:r>
                      <a:r>
                        <a:rPr lang="en-MY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Surat/ Format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883693"/>
                  </a:ext>
                </a:extLst>
              </a:tr>
              <a:tr h="2282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17.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Jabatan Patologi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374581"/>
                  </a:ext>
                </a:extLst>
              </a:tr>
              <a:tr h="2282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18.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Jabatan</a:t>
                      </a: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Kecemasan</a:t>
                      </a: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Strok</a:t>
                      </a: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RESQ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427622"/>
                  </a:ext>
                </a:extLst>
              </a:tr>
              <a:tr h="2282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19.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Unit CSSD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044576"/>
                  </a:ext>
                </a:extLst>
              </a:tr>
              <a:tr h="2282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20.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Unit Penyelidikan Klinikal (CRU)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2482923"/>
                  </a:ext>
                </a:extLst>
              </a:tr>
              <a:tr h="2282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21.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Jabatan </a:t>
                      </a:r>
                      <a:r>
                        <a:rPr lang="en-MY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Pengimejan </a:t>
                      </a: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Nuklear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742923"/>
                  </a:ext>
                </a:extLst>
              </a:tr>
              <a:tr h="2282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22.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ARU / </a:t>
                      </a:r>
                      <a:r>
                        <a:rPr lang="en-MY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Bahagian</a:t>
                      </a: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Kewangan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447132"/>
                  </a:ext>
                </a:extLst>
              </a:tr>
              <a:tr h="2282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23.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Unit Kawalan Infeksi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401012"/>
                  </a:ext>
                </a:extLst>
              </a:tr>
              <a:tr h="2282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24.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Unit </a:t>
                      </a:r>
                      <a:r>
                        <a:rPr lang="en-MY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Kaunseling</a:t>
                      </a: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dan </a:t>
                      </a:r>
                      <a:r>
                        <a:rPr lang="en-MY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Kerja</a:t>
                      </a: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Sosial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392915"/>
                  </a:ext>
                </a:extLst>
              </a:tr>
              <a:tr h="2282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25.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Unit Kejururawatan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532993"/>
                  </a:ext>
                </a:extLst>
              </a:tr>
              <a:tr h="2282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26.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Pejabat Pentadbiran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51252"/>
                  </a:ext>
                </a:extLst>
              </a:tr>
              <a:tr h="2282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27.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Unit Rekod Perubatan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222033"/>
                  </a:ext>
                </a:extLst>
              </a:tr>
              <a:tr h="2282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28.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Unit Strategi </a:t>
                      </a:r>
                      <a:r>
                        <a:rPr lang="en-MY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Perhubungan</a:t>
                      </a: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Korporat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285491"/>
                  </a:ext>
                </a:extLst>
              </a:tr>
              <a:tr h="2282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29.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Unit Pembangunan Perniagaan dan Inovasi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789640"/>
                  </a:ext>
                </a:extLst>
              </a:tr>
              <a:tr h="2282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30.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Unit </a:t>
                      </a:r>
                      <a:r>
                        <a:rPr lang="en-MY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Perolehan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301142"/>
                  </a:ext>
                </a:extLst>
              </a:tr>
              <a:tr h="2282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Unit Kualiti dan Pengurusan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Kualiti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507861"/>
                  </a:ext>
                </a:extLst>
              </a:tr>
            </a:tbl>
          </a:graphicData>
        </a:graphic>
      </p:graphicFrame>
      <p:sp>
        <p:nvSpPr>
          <p:cNvPr id="7" name="Title 2">
            <a:extLst>
              <a:ext uri="{FF2B5EF4-FFF2-40B4-BE49-F238E27FC236}">
                <a16:creationId xmlns:a16="http://schemas.microsoft.com/office/drawing/2014/main" id="{5A76FB6D-8B43-4390-9840-161D7AEB0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380" y="357638"/>
            <a:ext cx="7084379" cy="724174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2400" b="1" dirty="0" err="1"/>
              <a:t>Bilangan</a:t>
            </a:r>
            <a:r>
              <a:rPr lang="en-US" sz="2400" b="1" dirty="0"/>
              <a:t> </a:t>
            </a:r>
            <a:r>
              <a:rPr lang="en-US" sz="2400" b="1" dirty="0" err="1"/>
              <a:t>Dokumen</a:t>
            </a:r>
            <a:r>
              <a:rPr lang="en-US" sz="2400" b="1" dirty="0"/>
              <a:t> </a:t>
            </a:r>
            <a:r>
              <a:rPr lang="en-US" sz="2400" b="1" dirty="0" err="1"/>
              <a:t>Mengikut</a:t>
            </a:r>
            <a:r>
              <a:rPr lang="en-US" sz="2400" b="1" dirty="0"/>
              <a:t> </a:t>
            </a:r>
            <a:r>
              <a:rPr lang="en-US" sz="2400" b="1" dirty="0" err="1"/>
              <a:t>Jabatan</a:t>
            </a:r>
            <a:endParaRPr lang="en-MY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BC81A1-A689-42C0-82CC-E19F68CFB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028700"/>
            <a:ext cx="12115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77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4ACD16-5764-42FD-B97D-07C581554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767"/>
            <a:ext cx="12192000" cy="560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32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8416916-75C9-46E5-A25A-0E77701B90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887990"/>
              </p:ext>
            </p:extLst>
          </p:nvPr>
        </p:nvGraphicFramePr>
        <p:xfrm>
          <a:off x="340469" y="284080"/>
          <a:ext cx="5535038" cy="3144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35038">
                  <a:extLst>
                    <a:ext uri="{9D8B030D-6E8A-4147-A177-3AD203B41FA5}">
                      <a16:colId xmlns:a16="http://schemas.microsoft.com/office/drawing/2014/main" val="1066974936"/>
                    </a:ext>
                  </a:extLst>
                </a:gridCol>
              </a:tblGrid>
              <a:tr h="314492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sng" strike="noStrike" dirty="0">
                          <a:effectLst/>
                        </a:rPr>
                        <a:t>MS ISO</a:t>
                      </a:r>
                      <a:r>
                        <a:rPr lang="en-US" sz="1800" u="none" strike="noStrike" dirty="0">
                          <a:effectLst/>
                        </a:rPr>
                        <a:t> : </a:t>
                      </a:r>
                      <a:r>
                        <a:rPr lang="en-US" sz="1800" u="none" strike="noStrike" dirty="0" err="1">
                          <a:effectLst/>
                        </a:rPr>
                        <a:t>Menyediakan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dokumentasi</a:t>
                      </a:r>
                      <a:r>
                        <a:rPr lang="en-US" sz="1800" u="none" strike="noStrike" dirty="0">
                          <a:effectLst/>
                        </a:rPr>
                        <a:t> (yang </a:t>
                      </a:r>
                      <a:r>
                        <a:rPr lang="en-US" sz="1800" u="none" strike="noStrike" dirty="0" err="1">
                          <a:effectLst/>
                        </a:rPr>
                        <a:t>ditentukan</a:t>
                      </a:r>
                      <a:r>
                        <a:rPr lang="en-US" sz="1800" u="none" strike="noStrike" dirty="0">
                          <a:effectLst/>
                        </a:rPr>
                        <a:t> oleh standard dan PTJ) </a:t>
                      </a:r>
                      <a:r>
                        <a:rPr lang="en-US" sz="1800" b="1" u="none" strike="noStrike" dirty="0">
                          <a:effectLst/>
                        </a:rPr>
                        <a:t>(</a:t>
                      </a:r>
                      <a:r>
                        <a:rPr lang="en-US" sz="1800" b="1" u="none" strike="noStrike" dirty="0" err="1">
                          <a:effectLst/>
                        </a:rPr>
                        <a:t>Klausa</a:t>
                      </a:r>
                      <a:r>
                        <a:rPr lang="en-US" sz="1800" b="1" u="none" strike="noStrike" dirty="0">
                          <a:effectLst/>
                        </a:rPr>
                        <a:t> 7.5)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- </a:t>
                      </a:r>
                      <a:r>
                        <a:rPr lang="en-US" sz="1800" u="none" strike="noStrike" dirty="0" err="1">
                          <a:effectLst/>
                        </a:rPr>
                        <a:t>Dokumentasi</a:t>
                      </a:r>
                      <a:r>
                        <a:rPr lang="en-US" sz="1800" u="none" strike="noStrike" dirty="0">
                          <a:effectLst/>
                        </a:rPr>
                        <a:t> yang </a:t>
                      </a:r>
                      <a:r>
                        <a:rPr lang="en-US" sz="1800" u="none" strike="noStrike" dirty="0" err="1">
                          <a:effectLst/>
                        </a:rPr>
                        <a:t>ditentukan</a:t>
                      </a:r>
                      <a:r>
                        <a:rPr lang="en-US" sz="1800" u="none" strike="noStrike" dirty="0">
                          <a:effectLst/>
                        </a:rPr>
                        <a:t> oleh Standard </a:t>
                      </a:r>
                      <a:r>
                        <a:rPr lang="en-US" sz="1800" u="none" strike="noStrike" dirty="0" err="1">
                          <a:effectLst/>
                        </a:rPr>
                        <a:t>adalah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skop</a:t>
                      </a:r>
                      <a:r>
                        <a:rPr lang="en-US" sz="1800" u="none" strike="noStrike" dirty="0">
                          <a:effectLst/>
                        </a:rPr>
                        <a:t>, Dasar </a:t>
                      </a:r>
                      <a:r>
                        <a:rPr lang="en-US" sz="1800" u="none" strike="noStrike" dirty="0" err="1">
                          <a:effectLst/>
                        </a:rPr>
                        <a:t>Kualiti</a:t>
                      </a:r>
                      <a:r>
                        <a:rPr lang="en-US" sz="1800" u="none" strike="noStrike" dirty="0">
                          <a:effectLst/>
                        </a:rPr>
                        <a:t> dan </a:t>
                      </a:r>
                      <a:r>
                        <a:rPr lang="en-US" sz="1800" u="none" strike="noStrike" dirty="0" err="1">
                          <a:effectLst/>
                        </a:rPr>
                        <a:t>Objektif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Kualiti</a:t>
                      </a:r>
                      <a:r>
                        <a:rPr lang="en-US" sz="1800" u="none" strike="noStrike" dirty="0">
                          <a:effectLst/>
                        </a:rPr>
                        <a:t>.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- </a:t>
                      </a:r>
                      <a:r>
                        <a:rPr lang="en-US" sz="1800" u="none" strike="noStrike" dirty="0" err="1">
                          <a:effectLst/>
                        </a:rPr>
                        <a:t>Dokumentasi</a:t>
                      </a:r>
                      <a:r>
                        <a:rPr lang="en-US" sz="1800" u="none" strike="noStrike" dirty="0">
                          <a:effectLst/>
                        </a:rPr>
                        <a:t> yang </a:t>
                      </a:r>
                      <a:r>
                        <a:rPr lang="en-US" sz="1800" u="none" strike="noStrike" dirty="0" err="1">
                          <a:effectLst/>
                        </a:rPr>
                        <a:t>ditentukan</a:t>
                      </a:r>
                      <a:r>
                        <a:rPr lang="en-US" sz="1800" u="none" strike="noStrike" dirty="0">
                          <a:effectLst/>
                        </a:rPr>
                        <a:t> oleh PTJ </a:t>
                      </a:r>
                      <a:r>
                        <a:rPr lang="en-US" sz="1800" u="none" strike="noStrike" dirty="0" err="1">
                          <a:effectLst/>
                        </a:rPr>
                        <a:t>adalah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prosedur</a:t>
                      </a:r>
                      <a:r>
                        <a:rPr lang="en-US" sz="1800" u="none" strike="noStrike" dirty="0">
                          <a:effectLst/>
                        </a:rPr>
                        <a:t>, </a:t>
                      </a:r>
                      <a:r>
                        <a:rPr lang="en-US" sz="1800" u="none" strike="noStrike" dirty="0" err="1">
                          <a:effectLst/>
                        </a:rPr>
                        <a:t>arahan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kerja</a:t>
                      </a:r>
                      <a:r>
                        <a:rPr lang="en-US" sz="1800" u="none" strike="noStrike" dirty="0">
                          <a:effectLst/>
                        </a:rPr>
                        <a:t>, </a:t>
                      </a:r>
                      <a:r>
                        <a:rPr lang="en-US" sz="1800" u="none" strike="noStrike" dirty="0" err="1">
                          <a:effectLst/>
                        </a:rPr>
                        <a:t>borang</a:t>
                      </a:r>
                      <a:r>
                        <a:rPr lang="en-US" sz="1800" u="none" strike="noStrike" dirty="0">
                          <a:effectLst/>
                        </a:rPr>
                        <a:t> dan </a:t>
                      </a:r>
                      <a:r>
                        <a:rPr lang="en-US" sz="1800" u="none" strike="noStrike" dirty="0" err="1">
                          <a:effectLst/>
                        </a:rPr>
                        <a:t>sebagainya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dalam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melaksanakan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fungsi</a:t>
                      </a:r>
                      <a:r>
                        <a:rPr lang="en-US" sz="1800" u="none" strike="noStrike" dirty="0">
                          <a:effectLst/>
                        </a:rPr>
                        <a:t> PTJ 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*</a:t>
                      </a:r>
                      <a:r>
                        <a:rPr lang="en-US" sz="1800" u="none" strike="noStrike" dirty="0" err="1">
                          <a:effectLst/>
                        </a:rPr>
                        <a:t>Rekod</a:t>
                      </a:r>
                      <a:r>
                        <a:rPr lang="en-US" sz="1800" u="none" strike="noStrike" dirty="0">
                          <a:effectLst/>
                        </a:rPr>
                        <a:t>/</a:t>
                      </a:r>
                      <a:r>
                        <a:rPr lang="en-US" sz="1800" u="none" strike="noStrike" dirty="0" err="1">
                          <a:effectLst/>
                        </a:rPr>
                        <a:t>dokumen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perlu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dikawal</a:t>
                      </a:r>
                      <a:r>
                        <a:rPr lang="en-US" sz="1800" u="none" strike="noStrike" dirty="0">
                          <a:effectLst/>
                        </a:rPr>
                        <a:t>, </a:t>
                      </a:r>
                      <a:r>
                        <a:rPr lang="en-US" sz="1800" u="none" strike="noStrike" dirty="0" err="1">
                          <a:effectLst/>
                        </a:rPr>
                        <a:t>diselenggara</a:t>
                      </a:r>
                      <a:r>
                        <a:rPr lang="en-US" sz="1800" u="none" strike="noStrike" dirty="0">
                          <a:effectLst/>
                        </a:rPr>
                        <a:t> dan </a:t>
                      </a:r>
                      <a:r>
                        <a:rPr lang="en-US" sz="1800" u="none" strike="noStrike" dirty="0" err="1">
                          <a:effectLst/>
                        </a:rPr>
                        <a:t>mengikut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kaedah</a:t>
                      </a:r>
                      <a:r>
                        <a:rPr lang="en-US" sz="1800" u="none" strike="noStrike" dirty="0">
                          <a:effectLst/>
                        </a:rPr>
                        <a:t> yang </a:t>
                      </a:r>
                      <a:r>
                        <a:rPr lang="en-US" sz="1800" u="none" strike="noStrike" dirty="0" err="1">
                          <a:effectLst/>
                        </a:rPr>
                        <a:t>telah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ditetapkan</a:t>
                      </a:r>
                      <a:r>
                        <a:rPr lang="en-US" sz="1800" u="none" strike="noStrike" dirty="0">
                          <a:effectLst/>
                        </a:rPr>
                        <a:t>. </a:t>
                      </a:r>
                      <a:r>
                        <a:rPr lang="en-US" sz="1800" u="none" strike="noStrike" dirty="0" err="1">
                          <a:effectLst/>
                        </a:rPr>
                        <a:t>Rujuk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Prosedur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Dokumentasi</a:t>
                      </a:r>
                      <a:r>
                        <a:rPr lang="en-US" sz="1800" u="none" strike="noStrike" dirty="0">
                          <a:effectLst/>
                        </a:rPr>
                        <a:t> ISO UPM.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055959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6EB3FF98-4C14-4C5B-BAD7-105450531D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9710362"/>
              </p:ext>
            </p:extLst>
          </p:nvPr>
        </p:nvGraphicFramePr>
        <p:xfrm>
          <a:off x="340468" y="3559058"/>
          <a:ext cx="5535037" cy="3144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35037">
                  <a:extLst>
                    <a:ext uri="{9D8B030D-6E8A-4147-A177-3AD203B41FA5}">
                      <a16:colId xmlns:a16="http://schemas.microsoft.com/office/drawing/2014/main" val="1066974936"/>
                    </a:ext>
                  </a:extLst>
                </a:gridCol>
              </a:tblGrid>
              <a:tr h="314492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 ISO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: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Melaksanakan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proses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operasi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 PTJ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Klausa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8)</a:t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Merangkumi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proses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perancangan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dan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kawalan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operasi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komunikasi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dengan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pelanggan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kawalan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terhadap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perkhidmatan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sediaan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luar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(outsource),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harta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kepunyaan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pelanggan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dan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kawalan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output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tak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akur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Pelaksanaan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proses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merujuk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kepada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Prosedur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Panduan,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Arahan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Kerja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Pekeliling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atau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sahaja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SOP yang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terpakai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 Bukti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pelaksanaan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perlu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disimpan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dan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diselenggara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055959"/>
                  </a:ext>
                </a:extLst>
              </a:tr>
            </a:tbl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15FA6C08-9B4E-49C3-BCA9-D748F99DB659}"/>
              </a:ext>
            </a:extLst>
          </p:cNvPr>
          <p:cNvSpPr/>
          <p:nvPr/>
        </p:nvSpPr>
        <p:spPr>
          <a:xfrm>
            <a:off x="6096000" y="3196524"/>
            <a:ext cx="1167320" cy="496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F68810F-4792-49A7-BDF6-03225C9AB2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852051"/>
              </p:ext>
            </p:extLst>
          </p:nvPr>
        </p:nvGraphicFramePr>
        <p:xfrm>
          <a:off x="7577847" y="284079"/>
          <a:ext cx="4403386" cy="6321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3386">
                  <a:extLst>
                    <a:ext uri="{9D8B030D-6E8A-4147-A177-3AD203B41FA5}">
                      <a16:colId xmlns:a16="http://schemas.microsoft.com/office/drawing/2014/main" val="1066974936"/>
                    </a:ext>
                  </a:extLst>
                </a:gridCol>
              </a:tblGrid>
              <a:tr h="6321001">
                <a:tc>
                  <a:txBody>
                    <a:bodyPr/>
                    <a:lstStyle/>
                    <a:p>
                      <a:pPr marL="342900" indent="-342900" algn="l" fontAlgn="t">
                        <a:buFont typeface="+mj-lt"/>
                        <a:buAutoNum type="arabicPeriod"/>
                      </a:pPr>
                      <a:r>
                        <a:rPr lang="en-US" sz="1800" u="none" strike="noStrike" dirty="0" err="1">
                          <a:effectLst/>
                        </a:rPr>
                        <a:t>Jabatan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diminta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untuk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membangunkan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dokumentasi</a:t>
                      </a:r>
                      <a:r>
                        <a:rPr lang="en-US" sz="1800" u="none" strike="noStrike" dirty="0">
                          <a:effectLst/>
                        </a:rPr>
                        <a:t>  </a:t>
                      </a:r>
                      <a:r>
                        <a:rPr lang="en-US" sz="1800" u="none" strike="noStrike" dirty="0" err="1">
                          <a:effectLst/>
                        </a:rPr>
                        <a:t>terdiri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dari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prosedur</a:t>
                      </a:r>
                      <a:r>
                        <a:rPr lang="en-US" sz="1800" u="none" strike="noStrike" dirty="0">
                          <a:effectLst/>
                        </a:rPr>
                        <a:t>, </a:t>
                      </a:r>
                      <a:r>
                        <a:rPr lang="en-US" sz="1800" u="none" strike="noStrike" dirty="0" err="1">
                          <a:effectLst/>
                        </a:rPr>
                        <a:t>arahan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kerja</a:t>
                      </a:r>
                      <a:r>
                        <a:rPr lang="en-US" sz="1800" u="none" strike="noStrike" dirty="0">
                          <a:effectLst/>
                        </a:rPr>
                        <a:t>, </a:t>
                      </a:r>
                      <a:r>
                        <a:rPr lang="en-US" sz="1800" u="none" strike="noStrike" dirty="0" err="1">
                          <a:effectLst/>
                        </a:rPr>
                        <a:t>borang</a:t>
                      </a:r>
                      <a:r>
                        <a:rPr lang="en-US" sz="1800" u="none" strike="noStrike" dirty="0">
                          <a:effectLst/>
                        </a:rPr>
                        <a:t>, </a:t>
                      </a:r>
                      <a:r>
                        <a:rPr lang="en-US" sz="1800" u="none" strike="noStrike" dirty="0" err="1">
                          <a:effectLst/>
                        </a:rPr>
                        <a:t>senarai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semak</a:t>
                      </a:r>
                      <a:r>
                        <a:rPr lang="en-US" sz="1800" u="none" strike="noStrike" dirty="0">
                          <a:effectLst/>
                        </a:rPr>
                        <a:t>, </a:t>
                      </a:r>
                      <a:r>
                        <a:rPr lang="en-US" sz="1800" u="none" strike="noStrike" dirty="0" err="1">
                          <a:effectLst/>
                        </a:rPr>
                        <a:t>rekod</a:t>
                      </a:r>
                      <a:r>
                        <a:rPr lang="en-US" sz="1800" u="none" strike="noStrike" dirty="0">
                          <a:effectLst/>
                        </a:rPr>
                        <a:t>/log dan </a:t>
                      </a:r>
                      <a:r>
                        <a:rPr lang="en-US" sz="1800" u="none" strike="noStrike" dirty="0" err="1">
                          <a:effectLst/>
                        </a:rPr>
                        <a:t>sebagainya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mengikut</a:t>
                      </a:r>
                      <a:r>
                        <a:rPr lang="en-US" sz="1800" u="none" strike="noStrike" dirty="0">
                          <a:effectLst/>
                        </a:rPr>
                        <a:t> format </a:t>
                      </a:r>
                      <a:r>
                        <a:rPr lang="en-US" sz="1800" u="none" strike="noStrike" dirty="0" err="1">
                          <a:effectLst/>
                        </a:rPr>
                        <a:t>sepertimana</a:t>
                      </a:r>
                      <a:r>
                        <a:rPr lang="en-US" sz="1800" u="none" strike="noStrike" dirty="0">
                          <a:effectLst/>
                        </a:rPr>
                        <a:t> yang </a:t>
                      </a:r>
                      <a:r>
                        <a:rPr lang="en-US" sz="1800" u="none" strike="noStrike" dirty="0" err="1">
                          <a:effectLst/>
                        </a:rPr>
                        <a:t>diterangkan</a:t>
                      </a:r>
                      <a:r>
                        <a:rPr lang="en-US" sz="1800" u="none" strike="noStrike" dirty="0">
                          <a:effectLst/>
                        </a:rPr>
                        <a:t> oleh </a:t>
                      </a:r>
                      <a:r>
                        <a:rPr lang="en-US" sz="1800" u="none" strike="noStrike" dirty="0" err="1">
                          <a:effectLst/>
                        </a:rPr>
                        <a:t>pihak</a:t>
                      </a:r>
                      <a:r>
                        <a:rPr lang="en-US" sz="1800" u="none" strike="noStrike" dirty="0">
                          <a:effectLst/>
                        </a:rPr>
                        <a:t> CQA.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Memo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berserta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perincian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dokumentasi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yang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perlu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disediakan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mengikut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jabatan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dihantar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oleh UKPR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selepas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taklimat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  <a:p>
                      <a:pPr marL="342900" indent="-342900" algn="l" fontAlgn="t">
                        <a:buFont typeface="+mj-lt"/>
                        <a:buAutoNum type="arabicPeriod"/>
                      </a:pPr>
                      <a:r>
                        <a:rPr lang="en-US" sz="1800" u="none" strike="noStrike" dirty="0" err="1">
                          <a:effectLst/>
                        </a:rPr>
                        <a:t>Dokumentasi</a:t>
                      </a:r>
                      <a:r>
                        <a:rPr lang="en-US" sz="1800" u="none" strike="noStrike" dirty="0">
                          <a:effectLst/>
                        </a:rPr>
                        <a:t> yang </a:t>
                      </a:r>
                      <a:r>
                        <a:rPr lang="en-US" sz="1800" u="none" strike="noStrike" dirty="0" err="1">
                          <a:effectLst/>
                        </a:rPr>
                        <a:t>telah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lengkap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seperti</a:t>
                      </a:r>
                      <a:r>
                        <a:rPr lang="en-US" sz="1800" u="none" strike="noStrike" dirty="0">
                          <a:effectLst/>
                        </a:rPr>
                        <a:t> format </a:t>
                      </a:r>
                      <a:r>
                        <a:rPr lang="en-US" sz="1800" u="none" strike="noStrike" dirty="0" err="1">
                          <a:effectLst/>
                        </a:rPr>
                        <a:t>ditetapkan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pihak</a:t>
                      </a:r>
                      <a:r>
                        <a:rPr lang="en-US" sz="1800" u="none" strike="noStrike" dirty="0">
                          <a:effectLst/>
                        </a:rPr>
                        <a:t> CQA </a:t>
                      </a:r>
                      <a:r>
                        <a:rPr lang="en-US" sz="1800" u="none" strike="noStrike" dirty="0" err="1">
                          <a:effectLst/>
                        </a:rPr>
                        <a:t>adalah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diminta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untuk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dihantar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ke</a:t>
                      </a:r>
                      <a:r>
                        <a:rPr lang="en-US" sz="1800" u="none" strike="noStrike" dirty="0">
                          <a:effectLst/>
                        </a:rPr>
                        <a:t> UKPR </a:t>
                      </a:r>
                      <a:r>
                        <a:rPr lang="en-US" sz="1800" b="1" u="none" strike="noStrike" dirty="0" err="1">
                          <a:effectLst/>
                        </a:rPr>
                        <a:t>dalam</a:t>
                      </a:r>
                      <a:r>
                        <a:rPr lang="en-US" sz="1800" b="1" u="none" strike="noStrike" dirty="0">
                          <a:effectLst/>
                        </a:rPr>
                        <a:t> masa 2 </a:t>
                      </a:r>
                      <a:r>
                        <a:rPr lang="en-US" sz="1800" b="1" u="none" strike="noStrike" dirty="0" err="1">
                          <a:effectLst/>
                        </a:rPr>
                        <a:t>minggu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selepas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taklimat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hari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ini</a:t>
                      </a:r>
                      <a:r>
                        <a:rPr lang="en-US" sz="1800" u="none" strike="noStrike" dirty="0">
                          <a:effectLst/>
                        </a:rPr>
                        <a:t>.</a:t>
                      </a:r>
                    </a:p>
                    <a:p>
                      <a:pPr marL="342900" indent="-342900" algn="l" fontAlgn="t">
                        <a:buFont typeface="+mj-lt"/>
                        <a:buAutoNum type="arabicPeriod"/>
                      </a:pPr>
                      <a:r>
                        <a:rPr lang="en-US" sz="1800" u="none" strike="noStrike" dirty="0" err="1">
                          <a:effectLst/>
                        </a:rPr>
                        <a:t>Semua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dokumentasi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lengkap</a:t>
                      </a:r>
                      <a:r>
                        <a:rPr lang="en-US" sz="1800" u="none" strike="noStrike" dirty="0">
                          <a:effectLst/>
                        </a:rPr>
                        <a:t> yang </a:t>
                      </a:r>
                      <a:r>
                        <a:rPr lang="en-US" sz="1800" u="none" strike="noStrike" dirty="0" err="1">
                          <a:effectLst/>
                        </a:rPr>
                        <a:t>dihantar</a:t>
                      </a:r>
                      <a:r>
                        <a:rPr lang="en-US" sz="1800" u="none" strike="noStrike" dirty="0">
                          <a:effectLst/>
                        </a:rPr>
                        <a:t> oleh </a:t>
                      </a:r>
                      <a:r>
                        <a:rPr lang="en-US" sz="1800" u="none" strike="noStrike" dirty="0" err="1">
                          <a:effectLst/>
                        </a:rPr>
                        <a:t>jabatan</a:t>
                      </a:r>
                      <a:r>
                        <a:rPr lang="en-US" sz="1800" u="none" strike="noStrike" dirty="0">
                          <a:effectLst/>
                        </a:rPr>
                        <a:t> dan </a:t>
                      </a:r>
                      <a:r>
                        <a:rPr lang="en-US" sz="1800" u="none" strike="noStrike" dirty="0" err="1">
                          <a:effectLst/>
                        </a:rPr>
                        <a:t>disemak</a:t>
                      </a:r>
                      <a:r>
                        <a:rPr lang="en-US" sz="1800" u="none" strike="noStrike" dirty="0">
                          <a:effectLst/>
                        </a:rPr>
                        <a:t> oleh UKPR </a:t>
                      </a:r>
                      <a:r>
                        <a:rPr lang="en-US" sz="1800" u="none" strike="noStrike" dirty="0" err="1">
                          <a:effectLst/>
                        </a:rPr>
                        <a:t>akan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dibawa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masuk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ke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Mesyuarat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Pengurusan</a:t>
                      </a:r>
                      <a:r>
                        <a:rPr lang="en-US" sz="1800" u="none" strike="noStrike" dirty="0">
                          <a:effectLst/>
                        </a:rPr>
                        <a:t> HPUPM </a:t>
                      </a:r>
                      <a:r>
                        <a:rPr lang="en-US" sz="1800" u="none" strike="noStrike" dirty="0" err="1">
                          <a:effectLst/>
                        </a:rPr>
                        <a:t>untuk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diluluskan</a:t>
                      </a:r>
                      <a:r>
                        <a:rPr lang="en-US" sz="1800" u="none" strike="noStrike" dirty="0">
                          <a:effectLst/>
                        </a:rPr>
                        <a:t> dan </a:t>
                      </a:r>
                      <a:r>
                        <a:rPr lang="en-US" sz="1800" u="none" strike="noStrike" dirty="0" err="1">
                          <a:effectLst/>
                        </a:rPr>
                        <a:t>disahperakukan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untuk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digunapakai</a:t>
                      </a:r>
                      <a:r>
                        <a:rPr lang="en-US" sz="1800" u="none" strike="noStrike" dirty="0">
                          <a:effectLst/>
                        </a:rPr>
                        <a:t> di HPUPM.</a:t>
                      </a:r>
                    </a:p>
                    <a:p>
                      <a:pPr marL="342900" indent="-342900" algn="l" fontAlgn="t">
                        <a:buFont typeface="+mj-lt"/>
                        <a:buAutoNum type="arabicPeriod"/>
                      </a:pPr>
                      <a:r>
                        <a:rPr lang="en-US" sz="1800" u="none" strike="noStrike" dirty="0">
                          <a:effectLst/>
                        </a:rPr>
                        <a:t>Audit </a:t>
                      </a:r>
                      <a:r>
                        <a:rPr lang="en-US" sz="1800" u="none" strike="noStrike" dirty="0" err="1">
                          <a:effectLst/>
                        </a:rPr>
                        <a:t>dalaman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akan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dilaksanakan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setelah</a:t>
                      </a:r>
                      <a:r>
                        <a:rPr lang="en-US" sz="1800" u="none" strike="noStrike" dirty="0">
                          <a:effectLst/>
                        </a:rPr>
                        <a:t> 6 </a:t>
                      </a:r>
                      <a:r>
                        <a:rPr lang="en-US" sz="1800" u="none" strike="noStrike" dirty="0" err="1">
                          <a:effectLst/>
                        </a:rPr>
                        <a:t>bulan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dokumentasi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diluluskan</a:t>
                      </a:r>
                      <a:r>
                        <a:rPr lang="en-US" sz="1800" u="none" strike="noStrike" dirty="0">
                          <a:effectLst/>
                        </a:rPr>
                        <a:t> dan </a:t>
                      </a:r>
                      <a:r>
                        <a:rPr lang="en-US" sz="1800" u="none" strike="noStrike" dirty="0" err="1">
                          <a:effectLst/>
                        </a:rPr>
                        <a:t>digunapakai</a:t>
                      </a:r>
                      <a:r>
                        <a:rPr lang="en-US" sz="1800" u="none" strike="noStrike" dirty="0">
                          <a:effectLst/>
                        </a:rPr>
                        <a:t>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055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237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C42ED-9349-DD4C-8DDA-2C021E0A3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929422"/>
            <a:ext cx="7886700" cy="1325563"/>
          </a:xfrm>
        </p:spPr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Kasih</a:t>
            </a:r>
          </a:p>
        </p:txBody>
      </p:sp>
    </p:spTree>
    <p:extLst>
      <p:ext uri="{BB962C8B-B14F-4D97-AF65-F5344CB8AC3E}">
        <p14:creationId xmlns:p14="http://schemas.microsoft.com/office/powerpoint/2010/main" val="4048522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767</Words>
  <Application>Microsoft Office PowerPoint</Application>
  <PresentationFormat>Widescreen</PresentationFormat>
  <Paragraphs>334</Paragraphs>
  <Slides>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Google Sans</vt:lpstr>
      <vt:lpstr>Tahoma</vt:lpstr>
      <vt:lpstr>Times New Roman</vt:lpstr>
      <vt:lpstr>Office Theme</vt:lpstr>
      <vt:lpstr>1_Office Theme</vt:lpstr>
      <vt:lpstr>Document</vt:lpstr>
      <vt:lpstr>TAKLIMAT PENYEDIAAN DOKUMEN QMS ISO 9001:2015 HPUPM  </vt:lpstr>
      <vt:lpstr>STATUS PERSEDIAAN MS ISO 9001:2015 HPUPM </vt:lpstr>
      <vt:lpstr>PowerPoint Presentation</vt:lpstr>
      <vt:lpstr>Bilangan Dokumen Mengikut Jabatan</vt:lpstr>
      <vt:lpstr>Bilangan Dokumen Mengikut Jabatan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 FARAHIYAH BINTI ABD RAZAK</dc:creator>
  <cp:lastModifiedBy>HIRFARIZAN MARDIANAH BINTI MOHD TAHIR</cp:lastModifiedBy>
  <cp:revision>96</cp:revision>
  <dcterms:created xsi:type="dcterms:W3CDTF">2021-12-14T22:14:44Z</dcterms:created>
  <dcterms:modified xsi:type="dcterms:W3CDTF">2022-03-18T02:45:09Z</dcterms:modified>
</cp:coreProperties>
</file>